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04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1320" cy="6809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1320" cy="1468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%D0%9F%D1%83%D1%81%D1%82%D0%BE%D0%B5_%D0%BC%D0%BD%D0%BE%D0%B6%D0%B5%D1%81%D1%82%D0%B2%D0%BE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%D0%9F%D1%83%D1%81%D1%82%D0%BE%D0%B5_%D0%BC%D0%BD%D0%BE%D0%B6%D0%B5%D1%81%D1%82%D0%B2%D0%BE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%D0%9F%D1%83%D1%81%D1%82%D0%BE%D0%B5_%D0%BC%D0%BD%D0%BE%D0%B6%D0%B5%D1%81%D1%82%D0%B2%D0%BE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%D0%9F%D1%83%D1%81%D1%82%D0%BE%D0%B5_%D0%BC%D0%BD%D0%BE%D0%B6%D0%B5%D1%81%D1%82%D0%B2%D0%BE" TargetMode="Externa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%D0%9F%D1%83%D1%81%D1%82%D0%BE%D0%B5_%D0%BC%D0%BD%D0%BE%D0%B6%D0%B5%D1%81%D1%82%D0%B2%D0%BE" TargetMode="Externa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%D0%9F%D1%83%D1%81%D1%82%D0%BE%D0%B5_%D0%BC%D0%BD%D0%BE%D0%B6%D0%B5%D1%81%D1%82%D0%B2%D0%BE" TargetMode="Externa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ru.wikipedia.org/wiki/%D0%9F%D1%83%D1%81%D1%82%D0%BE%D0%B5_%D0%BC%D0%BD%D0%BE%D0%B6%D0%B5%D1%81%D1%82%D0%B2%D0%BE" TargetMode="Externa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4"/>
          <p:cNvPicPr/>
          <p:nvPr/>
        </p:nvPicPr>
        <p:blipFill>
          <a:blip r:embed="rId2" cstate="print"/>
          <a:stretch/>
        </p:blipFill>
        <p:spPr>
          <a:xfrm>
            <a:off x="251640" y="764640"/>
            <a:ext cx="3518280" cy="2702880"/>
          </a:xfrm>
          <a:prstGeom prst="rect">
            <a:avLst/>
          </a:prstGeom>
          <a:ln>
            <a:noFill/>
          </a:ln>
        </p:spPr>
      </p:pic>
      <p:pic>
        <p:nvPicPr>
          <p:cNvPr id="39" name="Рисунок 32"/>
          <p:cNvPicPr/>
          <p:nvPr/>
        </p:nvPicPr>
        <p:blipFill>
          <a:blip r:embed="rId3" cstate="print"/>
          <a:stretch/>
        </p:blipFill>
        <p:spPr>
          <a:xfrm>
            <a:off x="571320" y="3786120"/>
            <a:ext cx="2944080" cy="2800440"/>
          </a:xfrm>
          <a:prstGeom prst="rect">
            <a:avLst/>
          </a:prstGeom>
          <a:ln>
            <a:noFill/>
          </a:ln>
        </p:spPr>
      </p:pic>
      <p:sp>
        <p:nvSpPr>
          <p:cNvPr id="40" name="CustomShape 1"/>
          <p:cNvSpPr/>
          <p:nvPr/>
        </p:nvSpPr>
        <p:spPr>
          <a:xfrm>
            <a:off x="0" y="116632"/>
            <a:ext cx="4138920" cy="646928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CustomShape 2"/>
          <p:cNvSpPr/>
          <p:nvPr/>
        </p:nvSpPr>
        <p:spPr>
          <a:xfrm rot="10800000">
            <a:off x="4429080" y="188640"/>
            <a:ext cx="4714920" cy="57600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CustomShape 3"/>
          <p:cNvSpPr/>
          <p:nvPr/>
        </p:nvSpPr>
        <p:spPr>
          <a:xfrm>
            <a:off x="179640" y="260640"/>
            <a:ext cx="3887280" cy="43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85000"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Тюменская область, Голышмановский район д. Михайловка, 2,5 км автодороги Михайловка-Хмелевка 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43" name="CustomShape 4"/>
          <p:cNvSpPr/>
          <p:nvPr/>
        </p:nvSpPr>
        <p:spPr>
          <a:xfrm>
            <a:off x="5436000" y="260640"/>
            <a:ext cx="3599280" cy="50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7500" lnSpcReduction="20000"/>
          </a:bodyPr>
          <a:lstStyle/>
          <a:p>
            <a:pPr marL="343080" indent="-342000">
              <a:lnSpc>
                <a:spcPct val="100000"/>
              </a:lnSpc>
              <a:spcBef>
                <a:spcPts val="281"/>
              </a:spcBef>
            </a:pPr>
            <a:r>
              <a:rPr lang="ru-RU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Инвестиционная площадка для строительства молочно-товарной фермы на 600 голов в д. Михайловка</a:t>
            </a:r>
            <a:endParaRPr lang="ru-RU" sz="1400" b="0" strike="noStrike" spc="-1">
              <a:latin typeface="Arial"/>
            </a:endParaRPr>
          </a:p>
        </p:txBody>
      </p:sp>
      <p:pic>
        <p:nvPicPr>
          <p:cNvPr id="44" name="Рисунок 9"/>
          <p:cNvPicPr/>
          <p:nvPr/>
        </p:nvPicPr>
        <p:blipFill>
          <a:blip r:embed="rId4" cstate="print"/>
          <a:stretch/>
        </p:blipFill>
        <p:spPr>
          <a:xfrm>
            <a:off x="4716000" y="332640"/>
            <a:ext cx="574920" cy="358920"/>
          </a:xfrm>
          <a:prstGeom prst="rect">
            <a:avLst/>
          </a:prstGeom>
          <a:ln>
            <a:noFill/>
          </a:ln>
        </p:spPr>
      </p:pic>
      <p:graphicFrame>
        <p:nvGraphicFramePr>
          <p:cNvPr id="45" name="Table 5"/>
          <p:cNvGraphicFramePr/>
          <p:nvPr/>
        </p:nvGraphicFramePr>
        <p:xfrm>
          <a:off x="4139952" y="836712"/>
          <a:ext cx="4752000" cy="5032063"/>
        </p:xfrm>
        <a:graphic>
          <a:graphicData uri="http://schemas.openxmlformats.org/drawingml/2006/table">
            <a:tbl>
              <a:tblPr/>
              <a:tblGrid>
                <a:gridCol w="1224088"/>
                <a:gridCol w="3527912"/>
              </a:tblGrid>
              <a:tr h="2181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Площадь площадки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 46486 кв.м.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859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Кадастровый номер участка/квартала 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72:07:1008001:285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8256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Собственник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Муниципальная собственность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6011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Категория земель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Земли сельскохозяйственного назначения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97522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Вид разрешенного использования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Под строительство животноводческого комплекса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942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Электроснабжение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 расстоянии 200м от участка проходит ЭСК ВЛ-10кВ, фидер "Хмелевка", ФД-10,р-н.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Голышмановский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, Тюменская область.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5628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Газоснабжение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Действующий газопровод, д. Михайловка. От точки подключения до земельного участка составит  100м.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365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Водоснабжение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Центральный водопровод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4629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Канализация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Центральная канализация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5651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Подъездные пути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До дороги с асфальтовым покрытием в восточную часть – 300метров.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164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Телефонизация/интернет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Центральная сеть (расстояние (м)), Расчетная стоимость обеспечения земельного участка инженерной инфраструктурой, млн.руб.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(Возможно  по индивидуальному проекту)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1064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Удаленность от ближайшей Ж/Д станции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40км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1348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Стоимость аренды/выкупа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</a:rPr>
                        <a:t>1076,62/5383,08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824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Дополнительная информация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Население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Малышенского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с/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– 1140 человек (д. Михайловка 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115человек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). Удаленность  Района от Тюмени – 220 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08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Данные о заявителе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Первый заместитель Главы района Попов Владимир Николаевич, тел.(834546)2-52-20, +79048769376, </a:t>
                      </a:r>
                      <a:endParaRPr lang="ru-RU" sz="800" b="0" strike="noStrike" spc="-1" dirty="0">
                        <a:latin typeface="Arial"/>
                      </a:endParaRPr>
                    </a:p>
                    <a:p>
                      <a:pPr algn="l"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E-mail:popov1206@yandex.ru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6" name="CustomShape 6"/>
          <p:cNvSpPr/>
          <p:nvPr/>
        </p:nvSpPr>
        <p:spPr>
          <a:xfrm>
            <a:off x="0" y="43920"/>
            <a:ext cx="183600" cy="36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7" name="CustomShape 7"/>
          <p:cNvSpPr/>
          <p:nvPr/>
        </p:nvSpPr>
        <p:spPr>
          <a:xfrm>
            <a:off x="395640" y="3573000"/>
            <a:ext cx="3311280" cy="3167280"/>
          </a:xfrm>
          <a:prstGeom prst="wedgeRoundRectCallout">
            <a:avLst>
              <a:gd name="adj1" fmla="val -22293"/>
              <a:gd name="adj2" fmla="val -55999"/>
              <a:gd name="adj3" fmla="val 16667"/>
            </a:avLst>
          </a:prstGeom>
          <a:noFill/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48" name="Table 8"/>
          <p:cNvGraphicFramePr/>
          <p:nvPr/>
        </p:nvGraphicFramePr>
        <p:xfrm>
          <a:off x="4139952" y="5877272"/>
          <a:ext cx="4757768" cy="864108"/>
        </p:xfrm>
        <a:graphic>
          <a:graphicData uri="http://schemas.openxmlformats.org/drawingml/2006/table">
            <a:tbl>
              <a:tblPr/>
              <a:tblGrid>
                <a:gridCol w="618115"/>
                <a:gridCol w="1419727"/>
                <a:gridCol w="875450"/>
                <a:gridCol w="1844476"/>
              </a:tblGrid>
              <a:tr h="1962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___Л___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ЛЭП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800000"/>
                          </a:solidFill>
                          <a:latin typeface="Calibri"/>
                          <a:ea typeface="Calibri"/>
                        </a:rPr>
                        <a:t>_____К____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Канализация бытовая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962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00FFFF"/>
                          </a:solidFill>
                          <a:latin typeface="Arial"/>
                          <a:ea typeface="Calibri"/>
                        </a:rPr>
                        <a:t>____В__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Водопровод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99CC"/>
                          </a:solidFill>
                          <a:latin typeface="Calibri"/>
                          <a:ea typeface="Calibri"/>
                        </a:rPr>
                        <a:t>____V____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Линия связи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002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FF00"/>
                          </a:solidFill>
                          <a:latin typeface="Arial"/>
                          <a:ea typeface="Calibri"/>
                        </a:rPr>
                        <a:t>_____Г_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Газопровод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Границы земельного участка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9" name="CustomShape 9"/>
          <p:cNvSpPr/>
          <p:nvPr/>
        </p:nvSpPr>
        <p:spPr>
          <a:xfrm>
            <a:off x="6300192" y="6453336"/>
            <a:ext cx="646920" cy="70920"/>
          </a:xfrm>
          <a:prstGeom prst="rect">
            <a:avLst/>
          </a:prstGeom>
          <a:solidFill>
            <a:srgbClr val="A4A4A4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" name="CustomShape 10"/>
          <p:cNvSpPr/>
          <p:nvPr/>
        </p:nvSpPr>
        <p:spPr>
          <a:xfrm>
            <a:off x="6300192" y="6453336"/>
            <a:ext cx="646920" cy="7092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</p:sp>
      <p:sp>
        <p:nvSpPr>
          <p:cNvPr id="51" name="CustomShape 11"/>
          <p:cNvSpPr/>
          <p:nvPr/>
        </p:nvSpPr>
        <p:spPr>
          <a:xfrm>
            <a:off x="1214280" y="6143760"/>
            <a:ext cx="908280" cy="38052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7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7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7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ЛЭП 10кВ</a:t>
            </a:r>
            <a:endParaRPr lang="ru-RU" sz="700" b="0" strike="noStrike" spc="-1">
              <a:latin typeface="Arial"/>
            </a:endParaRPr>
          </a:p>
        </p:txBody>
      </p:sp>
      <p:sp>
        <p:nvSpPr>
          <p:cNvPr id="52" name="CustomShape 12"/>
          <p:cNvSpPr/>
          <p:nvPr/>
        </p:nvSpPr>
        <p:spPr>
          <a:xfrm>
            <a:off x="2786040" y="5572080"/>
            <a:ext cx="754560" cy="37620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газопроводу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53" name="CustomShape 13"/>
          <p:cNvSpPr/>
          <p:nvPr/>
        </p:nvSpPr>
        <p:spPr>
          <a:xfrm rot="16200000" flipH="1">
            <a:off x="2605680" y="5608800"/>
            <a:ext cx="141840" cy="70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54" name="CustomShape 14"/>
          <p:cNvSpPr/>
          <p:nvPr/>
        </p:nvSpPr>
        <p:spPr>
          <a:xfrm>
            <a:off x="2857320" y="6237360"/>
            <a:ext cx="561240" cy="41328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" b="0" strike="noStrike" spc="-1">
                <a:solidFill>
                  <a:srgbClr val="000000"/>
                </a:solidFill>
                <a:latin typeface="Calibri"/>
                <a:ea typeface="DejaVu Sans"/>
              </a:rPr>
              <a:t>Р-0,6Мпа </a:t>
            </a:r>
            <a:r>
              <a:rPr lang="ru-RU" sz="600" b="0" u="sng" strike="noStrike" spc="-1">
                <a:solidFill>
                  <a:srgbClr val="0000FF"/>
                </a:solidFill>
                <a:uFillTx/>
                <a:latin typeface="Calibri"/>
                <a:ea typeface="DejaVu Sans"/>
                <a:hlinkClick r:id="rId5"/>
              </a:rPr>
              <a:t>∅</a:t>
            </a:r>
            <a:r>
              <a:rPr lang="ru-RU" sz="600" b="0" strike="noStrike" spc="-1">
                <a:solidFill>
                  <a:srgbClr val="252525"/>
                </a:solidFill>
                <a:latin typeface="Calibri"/>
                <a:ea typeface="DejaVu Sans"/>
              </a:rPr>
              <a:t> 160ммПЭ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55" name="CustomShape 15"/>
          <p:cNvSpPr/>
          <p:nvPr/>
        </p:nvSpPr>
        <p:spPr>
          <a:xfrm flipV="1">
            <a:off x="1313280" y="975960"/>
            <a:ext cx="233280" cy="600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4"/>
          <p:cNvPicPr/>
          <p:nvPr/>
        </p:nvPicPr>
        <p:blipFill>
          <a:blip r:embed="rId2" cstate="print"/>
          <a:stretch/>
        </p:blipFill>
        <p:spPr>
          <a:xfrm>
            <a:off x="251640" y="764640"/>
            <a:ext cx="3518280" cy="2702880"/>
          </a:xfrm>
          <a:prstGeom prst="rect">
            <a:avLst/>
          </a:prstGeom>
          <a:ln>
            <a:noFill/>
          </a:ln>
        </p:spPr>
      </p:pic>
      <p:pic>
        <p:nvPicPr>
          <p:cNvPr id="57" name="Рисунок 21"/>
          <p:cNvPicPr/>
          <p:nvPr/>
        </p:nvPicPr>
        <p:blipFill>
          <a:blip r:embed="rId3" cstate="print"/>
          <a:stretch/>
        </p:blipFill>
        <p:spPr>
          <a:xfrm>
            <a:off x="500040" y="3786120"/>
            <a:ext cx="3108600" cy="2851200"/>
          </a:xfrm>
          <a:prstGeom prst="rect">
            <a:avLst/>
          </a:prstGeom>
          <a:ln>
            <a:noFill/>
          </a:ln>
        </p:spPr>
      </p:pic>
      <p:sp>
        <p:nvSpPr>
          <p:cNvPr id="58" name="CustomShape 1"/>
          <p:cNvSpPr/>
          <p:nvPr/>
        </p:nvSpPr>
        <p:spPr>
          <a:xfrm>
            <a:off x="0" y="260640"/>
            <a:ext cx="4138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9" name="CustomShape 2"/>
          <p:cNvSpPr/>
          <p:nvPr/>
        </p:nvSpPr>
        <p:spPr>
          <a:xfrm rot="10800000">
            <a:off x="4429080" y="261720"/>
            <a:ext cx="4714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0" name="CustomShape 3"/>
          <p:cNvSpPr/>
          <p:nvPr/>
        </p:nvSpPr>
        <p:spPr>
          <a:xfrm>
            <a:off x="179640" y="260640"/>
            <a:ext cx="3887280" cy="43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Тюменская область, Голышмановский район западная часть поселка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61" name="CustomShape 4"/>
          <p:cNvSpPr/>
          <p:nvPr/>
        </p:nvSpPr>
        <p:spPr>
          <a:xfrm>
            <a:off x="5436000" y="260640"/>
            <a:ext cx="3599280" cy="50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/>
          </a:bodyPr>
          <a:lstStyle/>
          <a:p>
            <a:pPr marL="343080" indent="-342000">
              <a:lnSpc>
                <a:spcPct val="100000"/>
              </a:lnSpc>
              <a:spcBef>
                <a:spcPts val="281"/>
              </a:spcBef>
            </a:pPr>
            <a:r>
              <a:rPr lang="ru-RU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Инвестиционная площадка для строительства убойного цеха и переработки мяса</a:t>
            </a:r>
            <a:endParaRPr lang="ru-RU" sz="1400" b="0" strike="noStrike" spc="-1">
              <a:latin typeface="Arial"/>
            </a:endParaRPr>
          </a:p>
        </p:txBody>
      </p:sp>
      <p:pic>
        <p:nvPicPr>
          <p:cNvPr id="62" name="Рисунок 9"/>
          <p:cNvPicPr/>
          <p:nvPr/>
        </p:nvPicPr>
        <p:blipFill>
          <a:blip r:embed="rId4" cstate="print"/>
          <a:stretch/>
        </p:blipFill>
        <p:spPr>
          <a:xfrm>
            <a:off x="4716000" y="332640"/>
            <a:ext cx="574920" cy="358920"/>
          </a:xfrm>
          <a:prstGeom prst="rect">
            <a:avLst/>
          </a:prstGeom>
          <a:ln>
            <a:noFill/>
          </a:ln>
        </p:spPr>
      </p:pic>
      <p:graphicFrame>
        <p:nvGraphicFramePr>
          <p:cNvPr id="63" name="Table 5"/>
          <p:cNvGraphicFramePr/>
          <p:nvPr/>
        </p:nvGraphicFramePr>
        <p:xfrm>
          <a:off x="4067945" y="857160"/>
          <a:ext cx="4790216" cy="4901095"/>
        </p:xfrm>
        <a:graphic>
          <a:graphicData uri="http://schemas.openxmlformats.org/drawingml/2006/table">
            <a:tbl>
              <a:tblPr/>
              <a:tblGrid>
                <a:gridCol w="1368056"/>
                <a:gridCol w="3422160"/>
              </a:tblGrid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Площадь площадки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290400кв.м.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Кадастровый номер участка/квартала 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72:07:0901001 не замежеван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Собственник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Муниципальная собственность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Категория земель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Земли населенных пунктов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725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Вид разрешенного использования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Для промышленного и сельскохозяйственного производства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535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Электроснабжение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 расстоянии 200м от участка проходит Ф.Райцентр I, от опоры №1 по опору №147 Тюменская область, р.п. Голышманово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05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Газоснабжение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ГРС Голышманово. Действующий газопровод  по ул. Гагарина,  стальной диаметром 325мм заходит на  участок, полиэтиленовая труба диаметром 110мм  от точки подключения до участка 100-150м.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980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Водоснабжение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Водопровод по ул.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Чапаева-ул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 Гагарина, станция 2 подъема, 2100м.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Канализация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Центральная канализация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Подъездные пути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До дороги с асфальтовым покрытием в восточную часть  поселка р.п. Голышманово – 200 метров.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191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Телефонизация/интернет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Центральная сеть (расстояние (м)), Расчетная стоимость обеспечения земельного участка инженерной инфраструктурой, млн.руб.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(Возможно  по индивидуальному проекту)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Удаленность от ближайшей Ж/Д станции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Стоимость аренды/выкупа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Стоимость 1 га земли — аренда/выкуп — 22тыс.руб./1650тыс.руб.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Дополнительная информация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Население р.п. 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Голышманово-14300чел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 Удаленность  Района от Тюмени – 220 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5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Данные о заявителе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Первый заместитель Главы района Попов Владимир Николаевич, тел.(834546)2-52-20, +79048769376, E-mail:popov1206@yandex.ru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4" name="CustomShape 6"/>
          <p:cNvSpPr/>
          <p:nvPr/>
        </p:nvSpPr>
        <p:spPr>
          <a:xfrm>
            <a:off x="0" y="43920"/>
            <a:ext cx="183600" cy="36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7"/>
          <p:cNvSpPr/>
          <p:nvPr/>
        </p:nvSpPr>
        <p:spPr>
          <a:xfrm>
            <a:off x="395640" y="3573000"/>
            <a:ext cx="3311280" cy="3167280"/>
          </a:xfrm>
          <a:prstGeom prst="wedgeRoundRectCallout">
            <a:avLst>
              <a:gd name="adj1" fmla="val -22293"/>
              <a:gd name="adj2" fmla="val -55999"/>
              <a:gd name="adj3" fmla="val 16667"/>
            </a:avLst>
          </a:prstGeom>
          <a:noFill/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66" name="Table 8"/>
          <p:cNvGraphicFramePr/>
          <p:nvPr/>
        </p:nvGraphicFramePr>
        <p:xfrm>
          <a:off x="4067944" y="5805264"/>
          <a:ext cx="4685760" cy="864108"/>
        </p:xfrm>
        <a:graphic>
          <a:graphicData uri="http://schemas.openxmlformats.org/drawingml/2006/table">
            <a:tbl>
              <a:tblPr/>
              <a:tblGrid>
                <a:gridCol w="608760"/>
                <a:gridCol w="1398240"/>
                <a:gridCol w="862200"/>
                <a:gridCol w="1816560"/>
              </a:tblGrid>
              <a:tr h="21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___Л___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ЛЭП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800000"/>
                          </a:solidFill>
                          <a:latin typeface="Calibri"/>
                          <a:ea typeface="Calibri"/>
                        </a:rPr>
                        <a:t>_____К____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Канализация бытовая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00FFFF"/>
                          </a:solidFill>
                          <a:latin typeface="Arial"/>
                          <a:ea typeface="Calibri"/>
                        </a:rPr>
                        <a:t>____В__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Водопровод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99CC"/>
                          </a:solidFill>
                          <a:latin typeface="Calibri"/>
                          <a:ea typeface="Calibri"/>
                        </a:rPr>
                        <a:t>____V____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Линия связи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36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FF00"/>
                          </a:solidFill>
                          <a:latin typeface="Arial"/>
                          <a:ea typeface="Calibri"/>
                        </a:rPr>
                        <a:t>_____Г_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Газопровод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Границы земельного участка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7" name="CustomShape 9"/>
          <p:cNvSpPr/>
          <p:nvPr/>
        </p:nvSpPr>
        <p:spPr>
          <a:xfrm>
            <a:off x="6228184" y="6453336"/>
            <a:ext cx="646920" cy="70920"/>
          </a:xfrm>
          <a:prstGeom prst="rect">
            <a:avLst/>
          </a:prstGeom>
          <a:solidFill>
            <a:srgbClr val="A4A4A4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ustomShape 10"/>
          <p:cNvSpPr/>
          <p:nvPr/>
        </p:nvSpPr>
        <p:spPr>
          <a:xfrm>
            <a:off x="6228184" y="6453336"/>
            <a:ext cx="646920" cy="70920"/>
          </a:xfrm>
          <a:prstGeom prst="rect">
            <a:avLst/>
          </a:prstGeom>
          <a:ln>
            <a:solidFill>
              <a:srgbClr val="7030A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</p:sp>
      <p:sp>
        <p:nvSpPr>
          <p:cNvPr id="69" name="CustomShape 11"/>
          <p:cNvSpPr/>
          <p:nvPr/>
        </p:nvSpPr>
        <p:spPr>
          <a:xfrm>
            <a:off x="214200" y="6453360"/>
            <a:ext cx="828360" cy="21312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ЛЭП 10кВ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70" name="CustomShape 12"/>
          <p:cNvSpPr/>
          <p:nvPr/>
        </p:nvSpPr>
        <p:spPr>
          <a:xfrm>
            <a:off x="214200" y="5572080"/>
            <a:ext cx="828360" cy="30420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к газопроводу</a:t>
            </a:r>
            <a:endParaRPr lang="ru-RU" sz="600" b="0" strike="noStrike" spc="-1" dirty="0">
              <a:latin typeface="Arial"/>
            </a:endParaRPr>
          </a:p>
        </p:txBody>
      </p:sp>
      <p:sp>
        <p:nvSpPr>
          <p:cNvPr id="71" name="CustomShape 13"/>
          <p:cNvSpPr/>
          <p:nvPr/>
        </p:nvSpPr>
        <p:spPr>
          <a:xfrm rot="16200000" flipH="1">
            <a:off x="2605680" y="5608800"/>
            <a:ext cx="141840" cy="70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72" name="CustomShape 14"/>
          <p:cNvSpPr/>
          <p:nvPr/>
        </p:nvSpPr>
        <p:spPr>
          <a:xfrm>
            <a:off x="2286000" y="3643200"/>
            <a:ext cx="772920" cy="36072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Стальной Р-0,6Мпа </a:t>
            </a:r>
            <a:r>
              <a:rPr lang="ru-RU" sz="600" b="0" u="sng" strike="noStrike" spc="-1" dirty="0">
                <a:solidFill>
                  <a:srgbClr val="0000FF"/>
                </a:solidFill>
                <a:uFillTx/>
                <a:latin typeface="Calibri"/>
                <a:ea typeface="DejaVu Sans"/>
                <a:hlinkClick r:id="rId5"/>
              </a:rPr>
              <a:t>∅</a:t>
            </a:r>
            <a:r>
              <a:rPr lang="ru-RU" sz="600" b="0" strike="noStrike" spc="-1" dirty="0">
                <a:solidFill>
                  <a:srgbClr val="252525"/>
                </a:solidFill>
                <a:latin typeface="Calibri"/>
                <a:ea typeface="DejaVu Sans"/>
              </a:rPr>
              <a:t>325мм</a:t>
            </a:r>
            <a:endParaRPr lang="ru-RU" sz="600" b="0" strike="noStrike" spc="-1" dirty="0">
              <a:latin typeface="Arial"/>
            </a:endParaRPr>
          </a:p>
        </p:txBody>
      </p:sp>
      <p:sp>
        <p:nvSpPr>
          <p:cNvPr id="73" name="CustomShape 15"/>
          <p:cNvSpPr/>
          <p:nvPr/>
        </p:nvSpPr>
        <p:spPr>
          <a:xfrm>
            <a:off x="1500120" y="5715000"/>
            <a:ext cx="550440" cy="30528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ПЭ Р-0,3Мпа </a:t>
            </a:r>
            <a:r>
              <a:rPr lang="ru-RU" sz="500" b="0" u="sng" strike="noStrike" spc="-1" dirty="0">
                <a:solidFill>
                  <a:srgbClr val="0000FF"/>
                </a:solidFill>
                <a:uFillTx/>
                <a:latin typeface="Calibri"/>
                <a:ea typeface="DejaVu Sans"/>
                <a:hlinkClick r:id="rId5"/>
              </a:rPr>
              <a:t>∅</a:t>
            </a:r>
            <a:r>
              <a:rPr lang="ru-RU" sz="500" b="0" strike="noStrike" spc="-1" dirty="0">
                <a:solidFill>
                  <a:srgbClr val="252525"/>
                </a:solidFill>
                <a:latin typeface="Calibri"/>
                <a:ea typeface="DejaVu Sans"/>
              </a:rPr>
              <a:t>110мм</a:t>
            </a:r>
            <a:endParaRPr lang="ru-RU" sz="500" b="0" strike="noStrike" spc="-1" dirty="0">
              <a:latin typeface="Arial"/>
            </a:endParaRPr>
          </a:p>
        </p:txBody>
      </p:sp>
      <p:sp>
        <p:nvSpPr>
          <p:cNvPr id="74" name="Line 16"/>
          <p:cNvSpPr/>
          <p:nvPr/>
        </p:nvSpPr>
        <p:spPr>
          <a:xfrm flipH="1" flipV="1">
            <a:off x="2652480" y="4165560"/>
            <a:ext cx="200160" cy="290520"/>
          </a:xfrm>
          <a:prstGeom prst="line">
            <a:avLst/>
          </a:prstGeom>
          <a:ln w="25560">
            <a:solidFill>
              <a:srgbClr val="FFF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5" name="Line 17"/>
          <p:cNvSpPr/>
          <p:nvPr/>
        </p:nvSpPr>
        <p:spPr>
          <a:xfrm flipH="1">
            <a:off x="1857240" y="4165560"/>
            <a:ext cx="793800" cy="191880"/>
          </a:xfrm>
          <a:prstGeom prst="line">
            <a:avLst/>
          </a:prstGeom>
          <a:ln w="25560">
            <a:solidFill>
              <a:srgbClr val="FFF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6" name="Line 18"/>
          <p:cNvSpPr/>
          <p:nvPr/>
        </p:nvSpPr>
        <p:spPr>
          <a:xfrm flipV="1">
            <a:off x="887040" y="5572080"/>
            <a:ext cx="470160" cy="455400"/>
          </a:xfrm>
          <a:prstGeom prst="line">
            <a:avLst/>
          </a:prstGeom>
          <a:ln w="25560">
            <a:solidFill>
              <a:srgbClr val="FFF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Line 19"/>
          <p:cNvSpPr/>
          <p:nvPr/>
        </p:nvSpPr>
        <p:spPr>
          <a:xfrm>
            <a:off x="1357200" y="5572080"/>
            <a:ext cx="782640" cy="110880"/>
          </a:xfrm>
          <a:prstGeom prst="line">
            <a:avLst/>
          </a:prstGeom>
          <a:ln w="25560">
            <a:solidFill>
              <a:srgbClr val="FFF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8" name="CustomShape 20"/>
          <p:cNvSpPr/>
          <p:nvPr/>
        </p:nvSpPr>
        <p:spPr>
          <a:xfrm rot="16200000" flipH="1">
            <a:off x="1070640" y="5573160"/>
            <a:ext cx="141840" cy="141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79" name="CustomShape 21"/>
          <p:cNvSpPr/>
          <p:nvPr/>
        </p:nvSpPr>
        <p:spPr>
          <a:xfrm rot="5400000" flipH="1" flipV="1">
            <a:off x="1856880" y="4428360"/>
            <a:ext cx="213120" cy="70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80" name="CustomShape 22"/>
          <p:cNvSpPr/>
          <p:nvPr/>
        </p:nvSpPr>
        <p:spPr>
          <a:xfrm flipV="1">
            <a:off x="1313280" y="975960"/>
            <a:ext cx="233280" cy="600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4"/>
          <p:cNvPicPr/>
          <p:nvPr/>
        </p:nvPicPr>
        <p:blipFill>
          <a:blip r:embed="rId2" cstate="print"/>
          <a:stretch/>
        </p:blipFill>
        <p:spPr>
          <a:xfrm>
            <a:off x="251640" y="764640"/>
            <a:ext cx="3518280" cy="2702880"/>
          </a:xfrm>
          <a:prstGeom prst="rect">
            <a:avLst/>
          </a:prstGeom>
          <a:ln>
            <a:noFill/>
          </a:ln>
        </p:spPr>
      </p:pic>
      <p:pic>
        <p:nvPicPr>
          <p:cNvPr id="82" name="Picture 111"/>
          <p:cNvPicPr/>
          <p:nvPr/>
        </p:nvPicPr>
        <p:blipFill>
          <a:blip r:embed="rId3" cstate="print"/>
          <a:stretch/>
        </p:blipFill>
        <p:spPr>
          <a:xfrm>
            <a:off x="214200" y="3857760"/>
            <a:ext cx="3404880" cy="2427840"/>
          </a:xfrm>
          <a:prstGeom prst="rect">
            <a:avLst/>
          </a:prstGeom>
          <a:ln w="9360">
            <a:noFill/>
          </a:ln>
        </p:spPr>
      </p:pic>
      <p:sp>
        <p:nvSpPr>
          <p:cNvPr id="83" name="CustomShape 1"/>
          <p:cNvSpPr/>
          <p:nvPr/>
        </p:nvSpPr>
        <p:spPr>
          <a:xfrm>
            <a:off x="0" y="260640"/>
            <a:ext cx="4138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4" name="CustomShape 2"/>
          <p:cNvSpPr/>
          <p:nvPr/>
        </p:nvSpPr>
        <p:spPr>
          <a:xfrm rot="10800000">
            <a:off x="4429080" y="261720"/>
            <a:ext cx="4714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3"/>
          <p:cNvSpPr/>
          <p:nvPr/>
        </p:nvSpPr>
        <p:spPr>
          <a:xfrm>
            <a:off x="179640" y="260640"/>
            <a:ext cx="3887280" cy="43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92500"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Тюменская область, Голышмановский район с. Малышенка, в северо-западной части населенного пункта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5436000" y="260640"/>
            <a:ext cx="3599280" cy="50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343080" indent="-342000">
              <a:lnSpc>
                <a:spcPct val="100000"/>
              </a:lnSpc>
              <a:spcBef>
                <a:spcPts val="281"/>
              </a:spcBef>
            </a:pPr>
            <a:r>
              <a:rPr lang="ru-RU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Инвестиционная площадка для производства древесного угля</a:t>
            </a:r>
            <a:endParaRPr lang="ru-RU" sz="1400" b="0" strike="noStrike" spc="-1">
              <a:latin typeface="Arial"/>
            </a:endParaRPr>
          </a:p>
        </p:txBody>
      </p:sp>
      <p:pic>
        <p:nvPicPr>
          <p:cNvPr id="87" name="Рисунок 9"/>
          <p:cNvPicPr/>
          <p:nvPr/>
        </p:nvPicPr>
        <p:blipFill>
          <a:blip r:embed="rId4" cstate="print"/>
          <a:stretch/>
        </p:blipFill>
        <p:spPr>
          <a:xfrm>
            <a:off x="4716000" y="332640"/>
            <a:ext cx="574920" cy="358920"/>
          </a:xfrm>
          <a:prstGeom prst="rect">
            <a:avLst/>
          </a:prstGeom>
          <a:ln>
            <a:noFill/>
          </a:ln>
        </p:spPr>
      </p:pic>
      <p:graphicFrame>
        <p:nvGraphicFramePr>
          <p:cNvPr id="88" name="Table 5"/>
          <p:cNvGraphicFramePr/>
          <p:nvPr/>
        </p:nvGraphicFramePr>
        <p:xfrm>
          <a:off x="3996000" y="908640"/>
          <a:ext cx="4968360" cy="4853993"/>
        </p:xfrm>
        <a:graphic>
          <a:graphicData uri="http://schemas.openxmlformats.org/drawingml/2006/table">
            <a:tbl>
              <a:tblPr/>
              <a:tblGrid>
                <a:gridCol w="1399320"/>
                <a:gridCol w="3569040"/>
              </a:tblGrid>
              <a:tr h="218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Площадь площадки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35817кв.м.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815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Кадастровый номер участка/квартала 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72:07:1007001 не замежеван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622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Собственник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Муниципальная собственность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8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Категория земель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Земли населенных пунктов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Вид разрешенного использования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Для промышленного и сельскохозяйственного производства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98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Электроснабжение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 расстоянии 200м от участка проходит линия ЭСК ВЛ-10кВ, фидер "Хмелевка", ФД-10, Тюменская область,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Голышмановский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район,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13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Газоснабжение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Действующий газопровод. От точки подключения до земельного участка составит 250м.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8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Водоснабжение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Центральный водопровод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81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Канализация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Центральная канализация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32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Подъездные пути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До областной дороги Голышманово-Аромашево с асфальтовым покрытием – 300 метров.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8726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Телефонизация/интернет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Центральная сеть (расстояние (м)), Расчетная стоимость обеспечения земельного участка инженерной инфраструктурой, млн.руб.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(Возможно  по индивидуальному проекту)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442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Удаленность от ближайшей Ж/Д станции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40км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Стоимость аренды/выкупа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FF"/>
                          </a:solidFill>
                          <a:latin typeface="Calibri"/>
                          <a:ea typeface="Calibri"/>
                        </a:rPr>
                        <a:t>489,98/2449,88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4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Дополнительная информация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Население с.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Малышенка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- 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827чел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 Удаленность  Района от Тюмени – 220 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508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Данные о заявителе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Первый заместитель Главы района Попов Владимир Николаевич, тел.(834546)2-52-20, +79048769376, </a:t>
                      </a:r>
                      <a:endParaRPr lang="ru-RU" sz="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E-mail:popov1206@yandex.ru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9" name="CustomShape 6"/>
          <p:cNvSpPr/>
          <p:nvPr/>
        </p:nvSpPr>
        <p:spPr>
          <a:xfrm>
            <a:off x="0" y="43920"/>
            <a:ext cx="183600" cy="36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0" name="CustomShape 7"/>
          <p:cNvSpPr/>
          <p:nvPr/>
        </p:nvSpPr>
        <p:spPr>
          <a:xfrm>
            <a:off x="214200" y="3573000"/>
            <a:ext cx="3492720" cy="3167280"/>
          </a:xfrm>
          <a:prstGeom prst="wedgeRoundRectCallout">
            <a:avLst>
              <a:gd name="adj1" fmla="val -22293"/>
              <a:gd name="adj2" fmla="val -55999"/>
              <a:gd name="adj3" fmla="val 16667"/>
            </a:avLst>
          </a:prstGeom>
          <a:noFill/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91" name="Table 8"/>
          <p:cNvGraphicFramePr/>
          <p:nvPr/>
        </p:nvGraphicFramePr>
        <p:xfrm>
          <a:off x="4067944" y="5805264"/>
          <a:ext cx="4685760" cy="864108"/>
        </p:xfrm>
        <a:graphic>
          <a:graphicData uri="http://schemas.openxmlformats.org/drawingml/2006/table">
            <a:tbl>
              <a:tblPr/>
              <a:tblGrid>
                <a:gridCol w="608760"/>
                <a:gridCol w="1398240"/>
                <a:gridCol w="862200"/>
                <a:gridCol w="1816560"/>
              </a:tblGrid>
              <a:tr h="21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___Л___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ЛЭП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800000"/>
                          </a:solidFill>
                          <a:latin typeface="Calibri"/>
                          <a:ea typeface="Calibri"/>
                        </a:rPr>
                        <a:t>_____К____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Канализация бытовая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00FFFF"/>
                          </a:solidFill>
                          <a:latin typeface="Arial"/>
                          <a:ea typeface="Calibri"/>
                        </a:rPr>
                        <a:t>____В__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Водопровод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99CC"/>
                          </a:solidFill>
                          <a:latin typeface="Calibri"/>
                          <a:ea typeface="Calibri"/>
                        </a:rPr>
                        <a:t>____V____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Линия связи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36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FF00"/>
                          </a:solidFill>
                          <a:latin typeface="Arial"/>
                          <a:ea typeface="Calibri"/>
                        </a:rPr>
                        <a:t>_____Г_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Газопровод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Границы земельного участка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2" name="CustomShape 9"/>
          <p:cNvSpPr/>
          <p:nvPr/>
        </p:nvSpPr>
        <p:spPr>
          <a:xfrm>
            <a:off x="6228184" y="6453336"/>
            <a:ext cx="646920" cy="70920"/>
          </a:xfrm>
          <a:prstGeom prst="rect">
            <a:avLst/>
          </a:prstGeom>
          <a:solidFill>
            <a:srgbClr val="A4A4A4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10"/>
          <p:cNvSpPr/>
          <p:nvPr/>
        </p:nvSpPr>
        <p:spPr>
          <a:xfrm>
            <a:off x="6228184" y="6453336"/>
            <a:ext cx="646920" cy="70920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</p:sp>
      <p:sp>
        <p:nvSpPr>
          <p:cNvPr id="94" name="CustomShape 11"/>
          <p:cNvSpPr/>
          <p:nvPr/>
        </p:nvSpPr>
        <p:spPr>
          <a:xfrm>
            <a:off x="1000080" y="6357960"/>
            <a:ext cx="1050480" cy="31032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7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7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7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ЛЭП 10кВ</a:t>
            </a:r>
            <a:endParaRPr lang="ru-RU" sz="700" b="0" strike="noStrike" spc="-1">
              <a:latin typeface="Arial"/>
            </a:endParaRPr>
          </a:p>
        </p:txBody>
      </p:sp>
      <p:sp>
        <p:nvSpPr>
          <p:cNvPr id="95" name="CustomShape 12"/>
          <p:cNvSpPr/>
          <p:nvPr/>
        </p:nvSpPr>
        <p:spPr>
          <a:xfrm>
            <a:off x="500040" y="3643200"/>
            <a:ext cx="830520" cy="28872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" b="0" strike="noStrike" spc="-1">
                <a:solidFill>
                  <a:srgbClr val="000000"/>
                </a:solidFill>
                <a:latin typeface="Calibri"/>
                <a:ea typeface="DejaVu Sans"/>
              </a:rPr>
              <a:t>ПЭ Р-0,6Мпа </a:t>
            </a:r>
            <a:r>
              <a:rPr lang="ru-RU" sz="600" b="0" u="sng" strike="noStrike" spc="-1">
                <a:solidFill>
                  <a:srgbClr val="0000FF"/>
                </a:solidFill>
                <a:uFillTx/>
                <a:latin typeface="Calibri"/>
                <a:ea typeface="DejaVu Sans"/>
                <a:hlinkClick r:id="rId5"/>
              </a:rPr>
              <a:t>∅</a:t>
            </a:r>
            <a:r>
              <a:rPr lang="ru-RU" sz="600" b="0" strike="noStrike" spc="-1">
                <a:solidFill>
                  <a:srgbClr val="252525"/>
                </a:solidFill>
                <a:latin typeface="Calibri"/>
                <a:ea typeface="DejaVu Sans"/>
              </a:rPr>
              <a:t> 160мм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96" name="Line 13"/>
          <p:cNvSpPr/>
          <p:nvPr/>
        </p:nvSpPr>
        <p:spPr>
          <a:xfrm flipH="1" flipV="1">
            <a:off x="857160" y="3857400"/>
            <a:ext cx="142920" cy="2143080"/>
          </a:xfrm>
          <a:prstGeom prst="line">
            <a:avLst/>
          </a:prstGeom>
          <a:ln w="25560">
            <a:solidFill>
              <a:srgbClr val="FFF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ustomShape 14"/>
          <p:cNvSpPr/>
          <p:nvPr/>
        </p:nvSpPr>
        <p:spPr>
          <a:xfrm rot="10800000" flipV="1">
            <a:off x="2856600" y="4926240"/>
            <a:ext cx="641880" cy="70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98" name="CustomShape 15"/>
          <p:cNvSpPr/>
          <p:nvPr/>
        </p:nvSpPr>
        <p:spPr>
          <a:xfrm>
            <a:off x="827640" y="4286160"/>
            <a:ext cx="671400" cy="28476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газопроводу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99" name="CustomShape 16"/>
          <p:cNvSpPr/>
          <p:nvPr/>
        </p:nvSpPr>
        <p:spPr>
          <a:xfrm flipV="1">
            <a:off x="1182240" y="687960"/>
            <a:ext cx="436320" cy="672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4"/>
          <p:cNvPicPr/>
          <p:nvPr/>
        </p:nvPicPr>
        <p:blipFill>
          <a:blip r:embed="rId2" cstate="print"/>
          <a:stretch/>
        </p:blipFill>
        <p:spPr>
          <a:xfrm>
            <a:off x="251640" y="764640"/>
            <a:ext cx="3518280" cy="2702880"/>
          </a:xfrm>
          <a:prstGeom prst="rect">
            <a:avLst/>
          </a:prstGeom>
          <a:ln>
            <a:noFill/>
          </a:ln>
        </p:spPr>
      </p:pic>
      <p:pic>
        <p:nvPicPr>
          <p:cNvPr id="101" name="Picture 111"/>
          <p:cNvPicPr/>
          <p:nvPr/>
        </p:nvPicPr>
        <p:blipFill>
          <a:blip r:embed="rId3" cstate="print"/>
          <a:stretch/>
        </p:blipFill>
        <p:spPr>
          <a:xfrm>
            <a:off x="285840" y="3929040"/>
            <a:ext cx="3436920" cy="2385000"/>
          </a:xfrm>
          <a:prstGeom prst="rect">
            <a:avLst/>
          </a:prstGeom>
          <a:ln w="9360">
            <a:noFill/>
          </a:ln>
        </p:spPr>
      </p:pic>
      <p:sp>
        <p:nvSpPr>
          <p:cNvPr id="102" name="CustomShape 1"/>
          <p:cNvSpPr/>
          <p:nvPr/>
        </p:nvSpPr>
        <p:spPr>
          <a:xfrm>
            <a:off x="0" y="260640"/>
            <a:ext cx="4138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3" name="CustomShape 2"/>
          <p:cNvSpPr/>
          <p:nvPr/>
        </p:nvSpPr>
        <p:spPr>
          <a:xfrm rot="10800000">
            <a:off x="4429080" y="261720"/>
            <a:ext cx="4714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4" name="CustomShape 3"/>
          <p:cNvSpPr/>
          <p:nvPr/>
        </p:nvSpPr>
        <p:spPr>
          <a:xfrm>
            <a:off x="179640" y="260640"/>
            <a:ext cx="3887280" cy="43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Тюменская область, Голышмановский район р.п. Голышманово, восточная часть поселка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105" name="CustomShape 4"/>
          <p:cNvSpPr/>
          <p:nvPr/>
        </p:nvSpPr>
        <p:spPr>
          <a:xfrm>
            <a:off x="5286240" y="260640"/>
            <a:ext cx="3749040" cy="52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000" algn="ctr">
              <a:lnSpc>
                <a:spcPct val="120000"/>
              </a:lnSpc>
              <a:spcBef>
                <a:spcPts val="201"/>
              </a:spcBef>
            </a:pPr>
            <a:r>
              <a:rPr lang="ru-RU" sz="1000" b="0" strike="noStrike" spc="-1">
                <a:solidFill>
                  <a:srgbClr val="000000"/>
                </a:solidFill>
                <a:latin typeface="Calibri"/>
                <a:ea typeface="DejaVu Sans"/>
              </a:rPr>
              <a:t>Инвестиционная площадка для строительства комбикормового завода  (производство кормовых добавок)</a:t>
            </a:r>
            <a:endParaRPr lang="ru-RU" sz="1000" b="0" strike="noStrike" spc="-1">
              <a:latin typeface="Arial"/>
            </a:endParaRPr>
          </a:p>
        </p:txBody>
      </p:sp>
      <p:pic>
        <p:nvPicPr>
          <p:cNvPr id="106" name="Рисунок 9"/>
          <p:cNvPicPr/>
          <p:nvPr/>
        </p:nvPicPr>
        <p:blipFill>
          <a:blip r:embed="rId4" cstate="print"/>
          <a:stretch/>
        </p:blipFill>
        <p:spPr>
          <a:xfrm>
            <a:off x="4716000" y="332640"/>
            <a:ext cx="574920" cy="358920"/>
          </a:xfrm>
          <a:prstGeom prst="rect">
            <a:avLst/>
          </a:prstGeom>
          <a:ln>
            <a:noFill/>
          </a:ln>
        </p:spPr>
      </p:pic>
      <p:graphicFrame>
        <p:nvGraphicFramePr>
          <p:cNvPr id="107" name="Table 5"/>
          <p:cNvGraphicFramePr/>
          <p:nvPr/>
        </p:nvGraphicFramePr>
        <p:xfrm>
          <a:off x="4067944" y="836712"/>
          <a:ext cx="4824000" cy="4950321"/>
        </p:xfrm>
        <a:graphic>
          <a:graphicData uri="http://schemas.openxmlformats.org/drawingml/2006/table">
            <a:tbl>
              <a:tblPr/>
              <a:tblGrid>
                <a:gridCol w="1309320"/>
                <a:gridCol w="3514680"/>
              </a:tblGrid>
              <a:tr h="21611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Площадь площадки 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20 000кв.м.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755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Кадастровый номер участка/квартала  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72:07:0901123 не замежеван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978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Собственник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Муниципальная собственность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Категория земель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Земли населенных пунктов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16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Вид разрешенного использования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Для промышленного и сельскохозяйственного производства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109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Электроснабжение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От точки подключения на расстоянии 50-100 метров проходит линия ВЛ-10 кВ,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электросетевой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комплекс от фидера КХП, р.п. Голышманово, Тюменская область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9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Газоснабжение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Газопровод по ул. Пономарева - ГРС Голышманово, на расстоянии 100-300 метров от земельного участка до точки подключения.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418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Водоснабжение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Водопровод по ул. Московская на расстоянии 400-500м от земельного участка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Канализация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Центральная канализация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406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Подъездные пути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До дороги с асфальтовым покрытием в восточную часть поселка – 100 метров.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69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Телефонизация/интернет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Центральная сеть (расстояние (м)), Расчетная стоимость обеспечения земельного участка инженерной инфраструктурой, млн.руб.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(Возможно  по индивидуальному проекту)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Удаленность от ближайшей Ж/Д станции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Стоимость аренды/выкупа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273,6/1368,0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Дополнительная информация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Население р.п. Голышманово - 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14300чел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  Удаленность  Района от Тюмени – 220 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Данные о заявителе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Первый заместитель Главы района Попов Владимир Николаевич, тел.(834546)2-52-20, +79048769376, E-mail:popov1206@yandex.ru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8" name="CustomShape 6"/>
          <p:cNvSpPr/>
          <p:nvPr/>
        </p:nvSpPr>
        <p:spPr>
          <a:xfrm>
            <a:off x="0" y="43920"/>
            <a:ext cx="183600" cy="36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CustomShape 7"/>
          <p:cNvSpPr/>
          <p:nvPr/>
        </p:nvSpPr>
        <p:spPr>
          <a:xfrm>
            <a:off x="214200" y="3573000"/>
            <a:ext cx="3492720" cy="3095280"/>
          </a:xfrm>
          <a:prstGeom prst="wedgeRoundRectCallout">
            <a:avLst>
              <a:gd name="adj1" fmla="val -22293"/>
              <a:gd name="adj2" fmla="val -55999"/>
              <a:gd name="adj3" fmla="val 16667"/>
            </a:avLst>
          </a:prstGeom>
          <a:noFill/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10" name="Table 8"/>
          <p:cNvGraphicFramePr/>
          <p:nvPr/>
        </p:nvGraphicFramePr>
        <p:xfrm>
          <a:off x="4067944" y="5805264"/>
          <a:ext cx="4685760" cy="864108"/>
        </p:xfrm>
        <a:graphic>
          <a:graphicData uri="http://schemas.openxmlformats.org/drawingml/2006/table">
            <a:tbl>
              <a:tblPr/>
              <a:tblGrid>
                <a:gridCol w="608760"/>
                <a:gridCol w="1398240"/>
                <a:gridCol w="862200"/>
                <a:gridCol w="1816560"/>
              </a:tblGrid>
              <a:tr h="21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___Л___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ЛЭП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800000"/>
                          </a:solidFill>
                          <a:latin typeface="Calibri"/>
                          <a:ea typeface="Calibri"/>
                        </a:rPr>
                        <a:t>_____К____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Канализация бытовая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00FFFF"/>
                          </a:solidFill>
                          <a:latin typeface="Arial"/>
                          <a:ea typeface="Calibri"/>
                        </a:rPr>
                        <a:t>____В__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Водопровод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99CC"/>
                          </a:solidFill>
                          <a:latin typeface="Calibri"/>
                          <a:ea typeface="Calibri"/>
                        </a:rPr>
                        <a:t>____V____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Линия связи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36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FF00"/>
                          </a:solidFill>
                          <a:latin typeface="Arial"/>
                          <a:ea typeface="Calibri"/>
                        </a:rPr>
                        <a:t>_____Г_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Газопровод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Границы земельного участка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1" name="CustomShape 9"/>
          <p:cNvSpPr/>
          <p:nvPr/>
        </p:nvSpPr>
        <p:spPr>
          <a:xfrm>
            <a:off x="6228184" y="6453336"/>
            <a:ext cx="646920" cy="70920"/>
          </a:xfrm>
          <a:prstGeom prst="rect">
            <a:avLst/>
          </a:prstGeom>
          <a:solidFill>
            <a:srgbClr val="A4A4A4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2" name="CustomShape 10"/>
          <p:cNvSpPr/>
          <p:nvPr/>
        </p:nvSpPr>
        <p:spPr>
          <a:xfrm>
            <a:off x="6228184" y="6453336"/>
            <a:ext cx="646920" cy="70920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</p:sp>
      <p:sp>
        <p:nvSpPr>
          <p:cNvPr id="113" name="CustomShape 11"/>
          <p:cNvSpPr/>
          <p:nvPr/>
        </p:nvSpPr>
        <p:spPr>
          <a:xfrm>
            <a:off x="1000080" y="6357960"/>
            <a:ext cx="834480" cy="23688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ЛЭП 10кВ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114" name="CustomShape 12"/>
          <p:cNvSpPr/>
          <p:nvPr/>
        </p:nvSpPr>
        <p:spPr>
          <a:xfrm>
            <a:off x="2051640" y="4429080"/>
            <a:ext cx="661680" cy="21312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Стальной Р-0,6Мпа </a:t>
            </a:r>
            <a:r>
              <a:rPr lang="ru-RU" sz="500" b="0" u="sng" strike="noStrike" spc="-1">
                <a:solidFill>
                  <a:srgbClr val="0000FF"/>
                </a:solidFill>
                <a:uFillTx/>
                <a:latin typeface="Calibri"/>
                <a:ea typeface="DejaVu Sans"/>
                <a:hlinkClick r:id="rId5"/>
              </a:rPr>
              <a:t>∅</a:t>
            </a:r>
            <a:r>
              <a:rPr lang="ru-RU" sz="500" b="0" strike="noStrike" spc="-1">
                <a:solidFill>
                  <a:srgbClr val="252525"/>
                </a:solidFill>
                <a:latin typeface="Calibri"/>
                <a:ea typeface="DejaVu Sans"/>
              </a:rPr>
              <a:t> 219мм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115" name="CustomShape 13"/>
          <p:cNvSpPr/>
          <p:nvPr/>
        </p:nvSpPr>
        <p:spPr>
          <a:xfrm>
            <a:off x="1857240" y="5072040"/>
            <a:ext cx="713160" cy="141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16" name="CustomShape 14"/>
          <p:cNvSpPr/>
          <p:nvPr/>
        </p:nvSpPr>
        <p:spPr>
          <a:xfrm>
            <a:off x="2143080" y="4714920"/>
            <a:ext cx="570600" cy="28476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газопроводу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117" name="Line 15"/>
          <p:cNvSpPr/>
          <p:nvPr/>
        </p:nvSpPr>
        <p:spPr>
          <a:xfrm>
            <a:off x="1071360" y="5286240"/>
            <a:ext cx="2000160" cy="142920"/>
          </a:xfrm>
          <a:prstGeom prst="line">
            <a:avLst/>
          </a:prstGeom>
          <a:ln>
            <a:solidFill>
              <a:srgbClr val="FFFF00"/>
            </a:solidFill>
            <a:rou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/>
        </p:style>
      </p:sp>
      <p:sp>
        <p:nvSpPr>
          <p:cNvPr id="118" name="Line 16"/>
          <p:cNvSpPr/>
          <p:nvPr/>
        </p:nvSpPr>
        <p:spPr>
          <a:xfrm flipV="1">
            <a:off x="2571480" y="4572000"/>
            <a:ext cx="214560" cy="785520"/>
          </a:xfrm>
          <a:prstGeom prst="line">
            <a:avLst/>
          </a:prstGeom>
          <a:ln>
            <a:solidFill>
              <a:srgbClr val="FFFF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9" name="Line 17"/>
          <p:cNvSpPr/>
          <p:nvPr/>
        </p:nvSpPr>
        <p:spPr>
          <a:xfrm flipV="1">
            <a:off x="2786040" y="4570920"/>
            <a:ext cx="641880" cy="1080"/>
          </a:xfrm>
          <a:prstGeom prst="line">
            <a:avLst/>
          </a:prstGeom>
          <a:ln>
            <a:solidFill>
              <a:srgbClr val="FFFF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0" name="Line 18"/>
          <p:cNvSpPr/>
          <p:nvPr/>
        </p:nvSpPr>
        <p:spPr>
          <a:xfrm flipV="1">
            <a:off x="3428640" y="4286160"/>
            <a:ext cx="214560" cy="285840"/>
          </a:xfrm>
          <a:prstGeom prst="line">
            <a:avLst/>
          </a:prstGeom>
          <a:ln>
            <a:solidFill>
              <a:srgbClr val="FFFF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1" name="CustomShape 19"/>
          <p:cNvSpPr/>
          <p:nvPr/>
        </p:nvSpPr>
        <p:spPr>
          <a:xfrm>
            <a:off x="1571760" y="5357880"/>
            <a:ext cx="641880" cy="30240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Стальной Р-0,6Мпа </a:t>
            </a:r>
            <a:r>
              <a:rPr lang="ru-RU" sz="500" b="0" u="sng" strike="noStrike" spc="-1">
                <a:solidFill>
                  <a:srgbClr val="0000FF"/>
                </a:solidFill>
                <a:uFillTx/>
                <a:latin typeface="Calibri"/>
                <a:ea typeface="DejaVu Sans"/>
                <a:hlinkClick r:id="rId5"/>
              </a:rPr>
              <a:t>∅</a:t>
            </a:r>
            <a:r>
              <a:rPr lang="ru-RU" sz="500" b="0" strike="noStrike" spc="-1">
                <a:solidFill>
                  <a:srgbClr val="252525"/>
                </a:solidFill>
                <a:latin typeface="Calibri"/>
                <a:ea typeface="DejaVu Sans"/>
              </a:rPr>
              <a:t> 159мм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122" name="CustomShape 20"/>
          <p:cNvSpPr/>
          <p:nvPr/>
        </p:nvSpPr>
        <p:spPr>
          <a:xfrm rot="5400000">
            <a:off x="1393920" y="5250600"/>
            <a:ext cx="21312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23" name="CustomShape 21"/>
          <p:cNvSpPr/>
          <p:nvPr/>
        </p:nvSpPr>
        <p:spPr>
          <a:xfrm>
            <a:off x="785880" y="5143680"/>
            <a:ext cx="570600" cy="28476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газопроводу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124" name="CustomShape 22"/>
          <p:cNvSpPr/>
          <p:nvPr/>
        </p:nvSpPr>
        <p:spPr>
          <a:xfrm flipV="1">
            <a:off x="1182240" y="963000"/>
            <a:ext cx="364320" cy="605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Line 1"/>
          <p:cNvSpPr/>
          <p:nvPr/>
        </p:nvSpPr>
        <p:spPr>
          <a:xfrm>
            <a:off x="857160" y="4071600"/>
            <a:ext cx="2143080" cy="714600"/>
          </a:xfrm>
          <a:prstGeom prst="line">
            <a:avLst/>
          </a:prstGeom>
          <a:ln>
            <a:solidFill>
              <a:srgbClr val="FFFF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pic>
        <p:nvPicPr>
          <p:cNvPr id="126" name="Picture 4"/>
          <p:cNvPicPr/>
          <p:nvPr/>
        </p:nvPicPr>
        <p:blipFill>
          <a:blip r:embed="rId2" cstate="print"/>
          <a:stretch/>
        </p:blipFill>
        <p:spPr>
          <a:xfrm>
            <a:off x="251640" y="764640"/>
            <a:ext cx="3518280" cy="2702880"/>
          </a:xfrm>
          <a:prstGeom prst="rect">
            <a:avLst/>
          </a:prstGeom>
          <a:ln>
            <a:noFill/>
          </a:ln>
        </p:spPr>
      </p:pic>
      <p:pic>
        <p:nvPicPr>
          <p:cNvPr id="127" name="Picture 158"/>
          <p:cNvPicPr/>
          <p:nvPr/>
        </p:nvPicPr>
        <p:blipFill>
          <a:blip r:embed="rId3" cstate="print"/>
          <a:stretch/>
        </p:blipFill>
        <p:spPr>
          <a:xfrm>
            <a:off x="285840" y="3786120"/>
            <a:ext cx="3257280" cy="2784960"/>
          </a:xfrm>
          <a:prstGeom prst="rect">
            <a:avLst/>
          </a:prstGeom>
          <a:ln w="9360">
            <a:noFill/>
          </a:ln>
        </p:spPr>
      </p:pic>
      <p:sp>
        <p:nvSpPr>
          <p:cNvPr id="128" name="CustomShape 2"/>
          <p:cNvSpPr/>
          <p:nvPr/>
        </p:nvSpPr>
        <p:spPr>
          <a:xfrm>
            <a:off x="0" y="260640"/>
            <a:ext cx="4138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9" name="CustomShape 3"/>
          <p:cNvSpPr/>
          <p:nvPr/>
        </p:nvSpPr>
        <p:spPr>
          <a:xfrm rot="10800000">
            <a:off x="4429080" y="261720"/>
            <a:ext cx="4714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4"/>
          <p:cNvSpPr/>
          <p:nvPr/>
        </p:nvSpPr>
        <p:spPr>
          <a:xfrm>
            <a:off x="0" y="260640"/>
            <a:ext cx="4066920" cy="43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1050" b="0" strike="noStrike" spc="-1">
                <a:solidFill>
                  <a:srgbClr val="000000"/>
                </a:solidFill>
                <a:latin typeface="Calibri"/>
                <a:ea typeface="DejaVu Sans"/>
              </a:rPr>
              <a:t>Тюменская область, Голышмановский район, сельское поселение Голышманово, на расстоянии 5 км к северу от р.п. Голышманово </a:t>
            </a:r>
            <a:endParaRPr lang="ru-RU" sz="1050" b="0" strike="noStrike" spc="-1">
              <a:latin typeface="Arial"/>
            </a:endParaRPr>
          </a:p>
        </p:txBody>
      </p:sp>
      <p:sp>
        <p:nvSpPr>
          <p:cNvPr id="131" name="CustomShape 5"/>
          <p:cNvSpPr/>
          <p:nvPr/>
        </p:nvSpPr>
        <p:spPr>
          <a:xfrm>
            <a:off x="5436000" y="260640"/>
            <a:ext cx="3599280" cy="50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343080" indent="-342000">
              <a:lnSpc>
                <a:spcPct val="100000"/>
              </a:lnSpc>
              <a:spcBef>
                <a:spcPts val="281"/>
              </a:spcBef>
            </a:pPr>
            <a:r>
              <a:rPr lang="ru-RU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Инвестиционная площадка для выращивания грибов</a:t>
            </a:r>
            <a:endParaRPr lang="ru-RU" sz="1400" b="0" strike="noStrike" spc="-1">
              <a:latin typeface="Arial"/>
            </a:endParaRPr>
          </a:p>
        </p:txBody>
      </p:sp>
      <p:pic>
        <p:nvPicPr>
          <p:cNvPr id="132" name="Рисунок 9"/>
          <p:cNvPicPr/>
          <p:nvPr/>
        </p:nvPicPr>
        <p:blipFill>
          <a:blip r:embed="rId4" cstate="print"/>
          <a:stretch/>
        </p:blipFill>
        <p:spPr>
          <a:xfrm>
            <a:off x="4716000" y="332640"/>
            <a:ext cx="574920" cy="358920"/>
          </a:xfrm>
          <a:prstGeom prst="rect">
            <a:avLst/>
          </a:prstGeom>
          <a:ln>
            <a:noFill/>
          </a:ln>
        </p:spPr>
      </p:pic>
      <p:graphicFrame>
        <p:nvGraphicFramePr>
          <p:cNvPr id="133" name="Table 6"/>
          <p:cNvGraphicFramePr/>
          <p:nvPr/>
        </p:nvGraphicFramePr>
        <p:xfrm>
          <a:off x="4139952" y="836712"/>
          <a:ext cx="4824360" cy="4988496"/>
        </p:xfrm>
        <a:graphic>
          <a:graphicData uri="http://schemas.openxmlformats.org/drawingml/2006/table">
            <a:tbl>
              <a:tblPr/>
              <a:tblGrid>
                <a:gridCol w="1224080"/>
                <a:gridCol w="3600280"/>
              </a:tblGrid>
              <a:tr h="20628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Площадь площадки 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592 806 кв. м</a:t>
                      </a:r>
                      <a:r>
                        <a:rPr lang="ru-RU" sz="800" b="0" strike="noStrike" spc="-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7249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Кадастровый номер участка/квартала  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72:07:0000000:853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9476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Собственник 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Муниципальная собственность (аренда)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7914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Категория земель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Земли населенных пунктов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0753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Вид разрешенного использования 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6000"/>
                        </a:lnSpc>
                      </a:pPr>
                      <a:endParaRPr lang="ru-RU" sz="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6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Для иных видов сельскохозяйственного использования</a:t>
                      </a:r>
                      <a:endParaRPr lang="ru-RU" sz="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76000"/>
                        </a:lnSpc>
                      </a:pP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8296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Электроснабжение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От точки подключения до участка проходит линия ВЛ-10кВ Ф. Птицефабрика р.п. Голышманово, Ф.Птицефабрика "Кемпинг", Тюменская область, ВЛ-10кВ Ф. Птицефабрика р.п. Голышманово, Ф.Птицефабрика на расстоянии 50м.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7976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Газоснабжение 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Газопровод  ГРС Голышманово проходит по участку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6718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Водоснабжение 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4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Центральный водопровод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5461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Канализация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Центральная канализация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101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Подъездные пути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До федеральной дороги Тюмень-Омск с асфальтовым покрытием – 100 метров.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42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Телефонизация/интернет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Центральная сеть (расстояние (м)), Расчетная стоимость обеспечения земельного участка инженерной инфраструктурой, млн.руб.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(Возможно  по индивидуальному проекту)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2827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Удаленность от ближайшей Ж/Д станции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4км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5740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Стоимость аренды/выкупа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6000"/>
                        </a:lnSpc>
                      </a:pPr>
                      <a:endParaRPr lang="ru-RU" sz="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6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40,5т.р./8,1т.р.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7967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Дополнительная информация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Население р.п. Голышманово - 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14300чел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 Удаленность  Района от Тюмени – 220 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Данные о заявителе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Первый заместитель Главы района Попов Владимир Николаевич, тел.(834546)2-52-20, +79048769376, E-mail:popov1206@yandex.ru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4" name="CustomShape 7"/>
          <p:cNvSpPr/>
          <p:nvPr/>
        </p:nvSpPr>
        <p:spPr>
          <a:xfrm>
            <a:off x="0" y="43920"/>
            <a:ext cx="183600" cy="36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135" name="Table 8"/>
          <p:cNvGraphicFramePr/>
          <p:nvPr/>
        </p:nvGraphicFramePr>
        <p:xfrm>
          <a:off x="4211960" y="5877272"/>
          <a:ext cx="4685760" cy="864108"/>
        </p:xfrm>
        <a:graphic>
          <a:graphicData uri="http://schemas.openxmlformats.org/drawingml/2006/table">
            <a:tbl>
              <a:tblPr/>
              <a:tblGrid>
                <a:gridCol w="608760"/>
                <a:gridCol w="1398240"/>
                <a:gridCol w="862200"/>
                <a:gridCol w="1816560"/>
              </a:tblGrid>
              <a:tr h="2161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___Л___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ЛЭП 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800000"/>
                          </a:solidFill>
                          <a:latin typeface="Calibri"/>
                          <a:ea typeface="Calibri"/>
                        </a:rPr>
                        <a:t>_____К____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Канализация бытовая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61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00FFFF"/>
                          </a:solidFill>
                          <a:latin typeface="Arial"/>
                          <a:ea typeface="Calibri"/>
                        </a:rPr>
                        <a:t>____В__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Водопровод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99CC"/>
                          </a:solidFill>
                          <a:latin typeface="Calibri"/>
                          <a:ea typeface="Calibri"/>
                        </a:rPr>
                        <a:t>____V____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Линия связи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07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FF00"/>
                          </a:solidFill>
                          <a:latin typeface="Arial"/>
                          <a:ea typeface="Calibri"/>
                        </a:rPr>
                        <a:t>_____Г_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Газопровод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Границы земельного участка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6" name="CustomShape 9"/>
          <p:cNvSpPr/>
          <p:nvPr/>
        </p:nvSpPr>
        <p:spPr>
          <a:xfrm>
            <a:off x="6372200" y="6453336"/>
            <a:ext cx="646920" cy="70920"/>
          </a:xfrm>
          <a:prstGeom prst="rect">
            <a:avLst/>
          </a:prstGeom>
          <a:solidFill>
            <a:srgbClr val="A4A4A4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7" name="CustomShape 10"/>
          <p:cNvSpPr/>
          <p:nvPr/>
        </p:nvSpPr>
        <p:spPr>
          <a:xfrm>
            <a:off x="6372200" y="6453336"/>
            <a:ext cx="646920" cy="70920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</p:sp>
      <p:sp>
        <p:nvSpPr>
          <p:cNvPr id="138" name="CustomShape 11"/>
          <p:cNvSpPr/>
          <p:nvPr/>
        </p:nvSpPr>
        <p:spPr>
          <a:xfrm>
            <a:off x="179640" y="4786200"/>
            <a:ext cx="646920" cy="36972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ЛЭП 10кВ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139" name="CustomShape 12"/>
          <p:cNvSpPr/>
          <p:nvPr/>
        </p:nvSpPr>
        <p:spPr>
          <a:xfrm>
            <a:off x="2357280" y="4357800"/>
            <a:ext cx="701280" cy="21312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ПЭ Р-0,6Мпа </a:t>
            </a:r>
            <a:r>
              <a:rPr lang="ru-RU" sz="500" b="0" u="sng" strike="noStrike" spc="-1">
                <a:solidFill>
                  <a:srgbClr val="0000FF"/>
                </a:solidFill>
                <a:uFillTx/>
                <a:latin typeface="Calibri"/>
                <a:ea typeface="DejaVu Sans"/>
                <a:hlinkClick r:id="rId5"/>
              </a:rPr>
              <a:t>∅</a:t>
            </a:r>
            <a:r>
              <a:rPr lang="ru-RU" sz="500" b="0" strike="noStrike" spc="-1">
                <a:solidFill>
                  <a:srgbClr val="252525"/>
                </a:solidFill>
                <a:latin typeface="Calibri"/>
                <a:ea typeface="DejaVu Sans"/>
              </a:rPr>
              <a:t> 63мм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140" name="CustomShape 13"/>
          <p:cNvSpPr/>
          <p:nvPr/>
        </p:nvSpPr>
        <p:spPr>
          <a:xfrm rot="16200000" flipH="1">
            <a:off x="1641240" y="4215960"/>
            <a:ext cx="213120" cy="70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41" name="CustomShape 14"/>
          <p:cNvSpPr/>
          <p:nvPr/>
        </p:nvSpPr>
        <p:spPr>
          <a:xfrm>
            <a:off x="1357200" y="3857760"/>
            <a:ext cx="570600" cy="28476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газопроводу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142" name="Line 15"/>
          <p:cNvSpPr/>
          <p:nvPr/>
        </p:nvSpPr>
        <p:spPr>
          <a:xfrm flipV="1">
            <a:off x="357120" y="4071600"/>
            <a:ext cx="500040" cy="571680"/>
          </a:xfrm>
          <a:prstGeom prst="line">
            <a:avLst/>
          </a:prstGeom>
          <a:ln>
            <a:solidFill>
              <a:srgbClr val="FFFF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43" name="CustomShape 16"/>
          <p:cNvSpPr/>
          <p:nvPr/>
        </p:nvSpPr>
        <p:spPr>
          <a:xfrm>
            <a:off x="142920" y="3689640"/>
            <a:ext cx="3564000" cy="3050640"/>
          </a:xfrm>
          <a:prstGeom prst="wedgeRoundRectCallout">
            <a:avLst>
              <a:gd name="adj1" fmla="val -22293"/>
              <a:gd name="adj2" fmla="val -55999"/>
              <a:gd name="adj3" fmla="val 16667"/>
            </a:avLst>
          </a:prstGeom>
          <a:noFill/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4" name="CustomShape 17"/>
          <p:cNvSpPr/>
          <p:nvPr/>
        </p:nvSpPr>
        <p:spPr>
          <a:xfrm flipV="1">
            <a:off x="1130760" y="604440"/>
            <a:ext cx="415800" cy="724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4"/>
          <p:cNvPicPr/>
          <p:nvPr/>
        </p:nvPicPr>
        <p:blipFill>
          <a:blip r:embed="rId2" cstate="print"/>
          <a:stretch/>
        </p:blipFill>
        <p:spPr>
          <a:xfrm>
            <a:off x="251640" y="764640"/>
            <a:ext cx="3518280" cy="2702880"/>
          </a:xfrm>
          <a:prstGeom prst="rect">
            <a:avLst/>
          </a:prstGeom>
          <a:ln>
            <a:noFill/>
          </a:ln>
        </p:spPr>
      </p:pic>
      <p:pic>
        <p:nvPicPr>
          <p:cNvPr id="146" name="Picture 157"/>
          <p:cNvPicPr/>
          <p:nvPr/>
        </p:nvPicPr>
        <p:blipFill>
          <a:blip r:embed="rId3" cstate="print"/>
          <a:stretch/>
        </p:blipFill>
        <p:spPr>
          <a:xfrm>
            <a:off x="323640" y="3717000"/>
            <a:ext cx="3239280" cy="2722320"/>
          </a:xfrm>
          <a:prstGeom prst="rect">
            <a:avLst/>
          </a:prstGeom>
          <a:ln w="9360">
            <a:noFill/>
          </a:ln>
        </p:spPr>
      </p:pic>
      <p:sp>
        <p:nvSpPr>
          <p:cNvPr id="147" name="CustomShape 1"/>
          <p:cNvSpPr/>
          <p:nvPr/>
        </p:nvSpPr>
        <p:spPr>
          <a:xfrm>
            <a:off x="0" y="260640"/>
            <a:ext cx="4138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CustomShape 2"/>
          <p:cNvSpPr/>
          <p:nvPr/>
        </p:nvSpPr>
        <p:spPr>
          <a:xfrm rot="10800000">
            <a:off x="4429080" y="261720"/>
            <a:ext cx="4714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3"/>
          <p:cNvSpPr/>
          <p:nvPr/>
        </p:nvSpPr>
        <p:spPr>
          <a:xfrm>
            <a:off x="179640" y="260640"/>
            <a:ext cx="3887280" cy="43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4000"/>
              </a:lnSpc>
            </a:pPr>
            <a:r>
              <a:rPr lang="ru-RU" sz="9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Тюменская область, Голышмановский район,  30 км. Трассы Голышманово-Аромашево в границах населенного пункта с Малышенка</a:t>
            </a:r>
            <a:endParaRPr lang="ru-RU" sz="900" b="0" strike="noStrike" spc="-1">
              <a:latin typeface="Arial"/>
            </a:endParaRPr>
          </a:p>
        </p:txBody>
      </p:sp>
      <p:sp>
        <p:nvSpPr>
          <p:cNvPr id="150" name="CustomShape 4"/>
          <p:cNvSpPr/>
          <p:nvPr/>
        </p:nvSpPr>
        <p:spPr>
          <a:xfrm>
            <a:off x="5076000" y="260640"/>
            <a:ext cx="4066920" cy="45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000" algn="ctr">
              <a:lnSpc>
                <a:spcPct val="120000"/>
              </a:lnSpc>
              <a:spcBef>
                <a:spcPts val="181"/>
              </a:spcBef>
            </a:pPr>
            <a:r>
              <a:rPr lang="ru-RU" sz="900" b="0" strike="noStrike" spc="-1">
                <a:solidFill>
                  <a:srgbClr val="000000"/>
                </a:solidFill>
                <a:latin typeface="Calibri"/>
                <a:ea typeface="DejaVu Sans"/>
              </a:rPr>
              <a:t>Инвестиционная площадка для строительства  придорожного комплекса (кемпинг, кафе, комбинированная заправочная станция с. Малышенка)</a:t>
            </a:r>
            <a:endParaRPr lang="ru-RU" sz="900" b="0" strike="noStrike" spc="-1">
              <a:latin typeface="Arial"/>
            </a:endParaRPr>
          </a:p>
        </p:txBody>
      </p:sp>
      <p:pic>
        <p:nvPicPr>
          <p:cNvPr id="151" name="Рисунок 9"/>
          <p:cNvPicPr/>
          <p:nvPr/>
        </p:nvPicPr>
        <p:blipFill>
          <a:blip r:embed="rId4" cstate="print"/>
          <a:stretch/>
        </p:blipFill>
        <p:spPr>
          <a:xfrm>
            <a:off x="4716000" y="332640"/>
            <a:ext cx="574920" cy="358920"/>
          </a:xfrm>
          <a:prstGeom prst="rect">
            <a:avLst/>
          </a:prstGeom>
          <a:ln>
            <a:noFill/>
          </a:ln>
        </p:spPr>
      </p:pic>
      <p:graphicFrame>
        <p:nvGraphicFramePr>
          <p:cNvPr id="152" name="Table 5"/>
          <p:cNvGraphicFramePr/>
          <p:nvPr/>
        </p:nvGraphicFramePr>
        <p:xfrm>
          <a:off x="3995936" y="836713"/>
          <a:ext cx="4896360" cy="4974904"/>
        </p:xfrm>
        <a:graphic>
          <a:graphicData uri="http://schemas.openxmlformats.org/drawingml/2006/table">
            <a:tbl>
              <a:tblPr/>
              <a:tblGrid>
                <a:gridCol w="1368000"/>
                <a:gridCol w="3528360"/>
              </a:tblGrid>
              <a:tr h="226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Площадь площадки 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12 878кв. 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16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Кадастровый номер участка/квартала 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72:07:1007001 не замежеван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26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Собственник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Муниципальная собственность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26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Категория земель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Земли населенных пунктов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16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Вид разрешенного использования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Для строительства придорожного комплекса (кемпинг, кафе, комбинированная заправочная станция)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809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Электроснабжение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От точки подключения на расстоянии 50 метров проходит линия ЭСК ВЛ- 10 кВ фидер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Королёво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ФД – 21 с.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Королево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, Тюменская область,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</a:rPr>
                        <a:t>Голышмановский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район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7649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Газоснабжение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Действующий газопровод. От точки подключения до земельного участка составит 100м.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26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Водоснабжение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Центральный водопровод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26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Канализация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Центральная канализация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26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Подъездные пути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До дороги с асфальтовым покрытием с западной стороны – 20 метров.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973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Телефонизация/интернет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Центральная сеть (расстояние (м)), Расчетная стоимость обеспечения земельного участка инженерной инфраструктурой, млн.руб.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(Возможно  по индивидуальному проекту)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9723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Удаленность от ближайшей Ж/Д станции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40км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16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Стоимость аренды/выкупа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79,4т.р./19,9 т.р.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16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Дополнительная информация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Население с.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Малышенка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– 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827чел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 Удаленность  Района от Тюмени – 220 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547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Данные о заявителе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Первый заместитель Главы района Попов Владимир Николаевич, тел.(834546)2-52-20, +79048769376, E-mail:popov1206@yandex.ru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3" name="CustomShape 6"/>
          <p:cNvSpPr/>
          <p:nvPr/>
        </p:nvSpPr>
        <p:spPr>
          <a:xfrm>
            <a:off x="0" y="43920"/>
            <a:ext cx="183600" cy="36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7"/>
          <p:cNvSpPr/>
          <p:nvPr/>
        </p:nvSpPr>
        <p:spPr>
          <a:xfrm>
            <a:off x="214200" y="3573000"/>
            <a:ext cx="3492720" cy="3023280"/>
          </a:xfrm>
          <a:prstGeom prst="wedgeRoundRectCallout">
            <a:avLst>
              <a:gd name="adj1" fmla="val -22293"/>
              <a:gd name="adj2" fmla="val -55999"/>
              <a:gd name="adj3" fmla="val 16667"/>
            </a:avLst>
          </a:prstGeom>
          <a:noFill/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55" name="Table 8"/>
          <p:cNvGraphicFramePr/>
          <p:nvPr/>
        </p:nvGraphicFramePr>
        <p:xfrm>
          <a:off x="4067944" y="5877272"/>
          <a:ext cx="4685760" cy="864108"/>
        </p:xfrm>
        <a:graphic>
          <a:graphicData uri="http://schemas.openxmlformats.org/drawingml/2006/table">
            <a:tbl>
              <a:tblPr/>
              <a:tblGrid>
                <a:gridCol w="608760"/>
                <a:gridCol w="1398240"/>
                <a:gridCol w="862200"/>
                <a:gridCol w="1816560"/>
              </a:tblGrid>
              <a:tr h="216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___Л___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ЛЭП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800000"/>
                          </a:solidFill>
                          <a:latin typeface="Calibri"/>
                          <a:ea typeface="Calibri"/>
                        </a:rPr>
                        <a:t>_____К____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Канализация бытовая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6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00FFFF"/>
                          </a:solidFill>
                          <a:latin typeface="Arial"/>
                          <a:ea typeface="Calibri"/>
                        </a:rPr>
                        <a:t>____В__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Водопровод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99CC"/>
                          </a:solidFill>
                          <a:latin typeface="Calibri"/>
                          <a:ea typeface="Calibri"/>
                        </a:rPr>
                        <a:t>____V____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Линия связи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14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FF00"/>
                          </a:solidFill>
                          <a:latin typeface="Arial"/>
                          <a:ea typeface="Calibri"/>
                        </a:rPr>
                        <a:t>_____Г_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Газопровод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Границы земельного участка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7" name="CustomShape 10"/>
          <p:cNvSpPr/>
          <p:nvPr/>
        </p:nvSpPr>
        <p:spPr>
          <a:xfrm>
            <a:off x="6156176" y="6453336"/>
            <a:ext cx="646920" cy="70920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</p:sp>
      <p:sp>
        <p:nvSpPr>
          <p:cNvPr id="158" name="CustomShape 11"/>
          <p:cNvSpPr/>
          <p:nvPr/>
        </p:nvSpPr>
        <p:spPr>
          <a:xfrm>
            <a:off x="642960" y="5572080"/>
            <a:ext cx="753120" cy="23688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ЛЭП 10кВ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159" name="CustomShape 12"/>
          <p:cNvSpPr/>
          <p:nvPr/>
        </p:nvSpPr>
        <p:spPr>
          <a:xfrm>
            <a:off x="1357200" y="3857760"/>
            <a:ext cx="570600" cy="21312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00" b="0" strike="noStrike" spc="-1">
                <a:solidFill>
                  <a:srgbClr val="000000"/>
                </a:solidFill>
                <a:latin typeface="Calibri"/>
                <a:ea typeface="DejaVu Sans"/>
              </a:rPr>
              <a:t>ПЭ Р-0,6Мпа </a:t>
            </a:r>
            <a:r>
              <a:rPr lang="ru-RU" sz="400" b="0" u="sng" strike="noStrike" spc="-1">
                <a:solidFill>
                  <a:srgbClr val="0000FF"/>
                </a:solidFill>
                <a:uFillTx/>
                <a:latin typeface="Calibri"/>
                <a:ea typeface="DejaVu Sans"/>
                <a:hlinkClick r:id="rId5"/>
              </a:rPr>
              <a:t>∅</a:t>
            </a:r>
            <a:r>
              <a:rPr lang="ru-RU" sz="400" b="0" strike="noStrike" spc="-1">
                <a:solidFill>
                  <a:srgbClr val="252525"/>
                </a:solidFill>
                <a:latin typeface="Calibri"/>
                <a:ea typeface="DejaVu Sans"/>
              </a:rPr>
              <a:t> 160мм</a:t>
            </a:r>
            <a:endParaRPr lang="ru-RU" sz="400" b="0" strike="noStrike" spc="-1">
              <a:latin typeface="Arial"/>
            </a:endParaRPr>
          </a:p>
        </p:txBody>
      </p:sp>
      <p:sp>
        <p:nvSpPr>
          <p:cNvPr id="160" name="Line 13"/>
          <p:cNvSpPr/>
          <p:nvPr/>
        </p:nvSpPr>
        <p:spPr>
          <a:xfrm flipH="1" flipV="1">
            <a:off x="1285560" y="3786120"/>
            <a:ext cx="142920" cy="1143000"/>
          </a:xfrm>
          <a:prstGeom prst="line">
            <a:avLst/>
          </a:prstGeom>
          <a:ln>
            <a:solidFill>
              <a:srgbClr val="FFFF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61" name="CustomShape 14"/>
          <p:cNvSpPr/>
          <p:nvPr/>
        </p:nvSpPr>
        <p:spPr>
          <a:xfrm>
            <a:off x="1500120" y="4500720"/>
            <a:ext cx="570600" cy="28476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газопроводу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162" name="CustomShape 15"/>
          <p:cNvSpPr/>
          <p:nvPr/>
        </p:nvSpPr>
        <p:spPr>
          <a:xfrm rot="5400000" flipH="1" flipV="1">
            <a:off x="1286280" y="4785480"/>
            <a:ext cx="141840" cy="141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63" name="Line 16"/>
          <p:cNvSpPr/>
          <p:nvPr/>
        </p:nvSpPr>
        <p:spPr>
          <a:xfrm>
            <a:off x="928440" y="5214600"/>
            <a:ext cx="714600" cy="57168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4" name="CustomShape 17"/>
          <p:cNvSpPr/>
          <p:nvPr/>
        </p:nvSpPr>
        <p:spPr>
          <a:xfrm rot="5400000">
            <a:off x="1251360" y="5464800"/>
            <a:ext cx="7020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65" name="CustomShape 18"/>
          <p:cNvSpPr/>
          <p:nvPr/>
        </p:nvSpPr>
        <p:spPr>
          <a:xfrm flipV="1">
            <a:off x="1182240" y="950040"/>
            <a:ext cx="364320" cy="609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4"/>
          <p:cNvPicPr/>
          <p:nvPr/>
        </p:nvPicPr>
        <p:blipFill>
          <a:blip r:embed="rId2" cstate="print"/>
          <a:stretch/>
        </p:blipFill>
        <p:spPr>
          <a:xfrm>
            <a:off x="251640" y="764640"/>
            <a:ext cx="3518280" cy="2702880"/>
          </a:xfrm>
          <a:prstGeom prst="rect">
            <a:avLst/>
          </a:prstGeom>
          <a:ln>
            <a:noFill/>
          </a:ln>
        </p:spPr>
      </p:pic>
      <p:pic>
        <p:nvPicPr>
          <p:cNvPr id="167" name="Picture 159"/>
          <p:cNvPicPr/>
          <p:nvPr/>
        </p:nvPicPr>
        <p:blipFill>
          <a:blip r:embed="rId3" cstate="print"/>
          <a:stretch/>
        </p:blipFill>
        <p:spPr>
          <a:xfrm>
            <a:off x="357120" y="3929040"/>
            <a:ext cx="3108960" cy="2649960"/>
          </a:xfrm>
          <a:prstGeom prst="rect">
            <a:avLst/>
          </a:prstGeom>
          <a:ln w="9360">
            <a:noFill/>
          </a:ln>
        </p:spPr>
      </p:pic>
      <p:sp>
        <p:nvSpPr>
          <p:cNvPr id="168" name="CustomShape 1"/>
          <p:cNvSpPr/>
          <p:nvPr/>
        </p:nvSpPr>
        <p:spPr>
          <a:xfrm>
            <a:off x="0" y="260640"/>
            <a:ext cx="4138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CustomShape 2"/>
          <p:cNvSpPr/>
          <p:nvPr/>
        </p:nvSpPr>
        <p:spPr>
          <a:xfrm rot="10800000">
            <a:off x="4429080" y="261720"/>
            <a:ext cx="4714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0" name="CustomShape 3"/>
          <p:cNvSpPr/>
          <p:nvPr/>
        </p:nvSpPr>
        <p:spPr>
          <a:xfrm>
            <a:off x="179640" y="260640"/>
            <a:ext cx="3887280" cy="43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fontScale="85000"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Тюменская область, Голышмановский район, в 2,5 км севернее р.п. Голышманово, левее автодороги Голышманово-Аромашево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171" name="CustomShape 4"/>
          <p:cNvSpPr/>
          <p:nvPr/>
        </p:nvSpPr>
        <p:spPr>
          <a:xfrm>
            <a:off x="5436000" y="260640"/>
            <a:ext cx="3599280" cy="50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5000" lnSpcReduction="10000"/>
          </a:bodyPr>
          <a:lstStyle/>
          <a:p>
            <a:pPr marL="343080" indent="-342000">
              <a:lnSpc>
                <a:spcPct val="100000"/>
              </a:lnSpc>
              <a:spcBef>
                <a:spcPts val="281"/>
              </a:spcBef>
            </a:pPr>
            <a:r>
              <a:rPr lang="ru-RU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Инвестиционная площадка для строительства завода по переработке биологических отходов</a:t>
            </a:r>
            <a:endParaRPr lang="ru-RU" sz="1400" b="0" strike="noStrike" spc="-1">
              <a:latin typeface="Arial"/>
            </a:endParaRPr>
          </a:p>
        </p:txBody>
      </p:sp>
      <p:pic>
        <p:nvPicPr>
          <p:cNvPr id="172" name="Рисунок 9"/>
          <p:cNvPicPr/>
          <p:nvPr/>
        </p:nvPicPr>
        <p:blipFill>
          <a:blip r:embed="rId4" cstate="print"/>
          <a:stretch/>
        </p:blipFill>
        <p:spPr>
          <a:xfrm>
            <a:off x="4716000" y="332640"/>
            <a:ext cx="574920" cy="358920"/>
          </a:xfrm>
          <a:prstGeom prst="rect">
            <a:avLst/>
          </a:prstGeom>
          <a:ln>
            <a:noFill/>
          </a:ln>
        </p:spPr>
      </p:pic>
      <p:graphicFrame>
        <p:nvGraphicFramePr>
          <p:cNvPr id="173" name="Table 5"/>
          <p:cNvGraphicFramePr/>
          <p:nvPr/>
        </p:nvGraphicFramePr>
        <p:xfrm>
          <a:off x="4067944" y="836712"/>
          <a:ext cx="4824000" cy="5052894"/>
        </p:xfrm>
        <a:graphic>
          <a:graphicData uri="http://schemas.openxmlformats.org/drawingml/2006/table">
            <a:tbl>
              <a:tblPr/>
              <a:tblGrid>
                <a:gridCol w="1347840"/>
                <a:gridCol w="3476160"/>
              </a:tblGrid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Площадь площадки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60 000кв. м</a:t>
                      </a:r>
                      <a:r>
                        <a:rPr lang="ru-RU" sz="800" b="0" strike="noStrike" spc="-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755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Кадастровый номер участка/квартала 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72:07:0901131:431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1977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Собственник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Муниципальная собственность 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1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Категория земель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Земли промышленности, энергетики, транспорта, связи, радиовещания, телевидения, информатики, земли для обеспечения космической деятельности, земли обороны, безопасности и земли иного специального назначения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39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Вид разрешенного использования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6000"/>
                        </a:lnSpc>
                      </a:pPr>
                      <a:endParaRPr lang="ru-RU" sz="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6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Для строительства завода по переработке биологических отходов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82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Электроснабжение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От точки подключения до участка проходит линия ВЛ-10кВ Ф. Птицефабрика р.п. Голышманово, Ф.Птицефабрика "Кемпинг", Тюменская область, ВЛ-10кВ Ф. Птицефабрика р.п. Голышманово, Ф.Птицефабрика на расстоянии  100м.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55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Газоснабжение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Действующий газопровод ГРС Голышманово от точки подключения до участка 1000м.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Водоснабжение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4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Центральный водопровод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Канализация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Центральная канализация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Подъездные пути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До дороги с асфальтовым покрытием – 630 метров.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69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Телефонизация/интернет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Центральная сеть (расстояние (м)), Расчетная стоимость обеспечения земельного участка инженерной инфраструктурой, млн.руб.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(Возможно  по индивидуальному проекту)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145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Удаленность от ближайшей Ж/Д станции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4км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436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Стоимость аренды/выкупа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66000"/>
                        </a:lnSpc>
                      </a:pPr>
                      <a:endParaRPr lang="ru-RU" sz="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66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2392,9т.р/159,5т.р.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9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Дополнительная информация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Население р.п. Голышманово - 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14300чел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 Удаленность  Района от Тюмени – 220 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Данные о заявителе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Первый заместитель Главы района Попов Владимир Николаевич, тел.(834546)2-52-20, +79048769376, E-mail:popov1206@yandex.ru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360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4" name="CustomShape 6"/>
          <p:cNvSpPr/>
          <p:nvPr/>
        </p:nvSpPr>
        <p:spPr>
          <a:xfrm>
            <a:off x="0" y="43920"/>
            <a:ext cx="183600" cy="36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7"/>
          <p:cNvSpPr/>
          <p:nvPr/>
        </p:nvSpPr>
        <p:spPr>
          <a:xfrm>
            <a:off x="142920" y="3689640"/>
            <a:ext cx="3564000" cy="3050640"/>
          </a:xfrm>
          <a:prstGeom prst="wedgeRoundRectCallout">
            <a:avLst>
              <a:gd name="adj1" fmla="val -22293"/>
              <a:gd name="adj2" fmla="val -55999"/>
              <a:gd name="adj3" fmla="val 16667"/>
            </a:avLst>
          </a:prstGeom>
          <a:noFill/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76" name="Table 8"/>
          <p:cNvGraphicFramePr/>
          <p:nvPr/>
        </p:nvGraphicFramePr>
        <p:xfrm>
          <a:off x="4067944" y="5877272"/>
          <a:ext cx="4685760" cy="864108"/>
        </p:xfrm>
        <a:graphic>
          <a:graphicData uri="http://schemas.openxmlformats.org/drawingml/2006/table">
            <a:tbl>
              <a:tblPr/>
              <a:tblGrid>
                <a:gridCol w="608760"/>
                <a:gridCol w="1398240"/>
                <a:gridCol w="862200"/>
                <a:gridCol w="1816560"/>
              </a:tblGrid>
              <a:tr h="2200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___Л___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ЛЭП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800000"/>
                          </a:solidFill>
                          <a:latin typeface="Calibri"/>
                          <a:ea typeface="Calibri"/>
                        </a:rPr>
                        <a:t>_____К____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Канализация бытовая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200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00FFFF"/>
                          </a:solidFill>
                          <a:latin typeface="Arial"/>
                          <a:ea typeface="Calibri"/>
                        </a:rPr>
                        <a:t>____В__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Водопровод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99CC"/>
                          </a:solidFill>
                          <a:latin typeface="Calibri"/>
                          <a:ea typeface="Calibri"/>
                        </a:rPr>
                        <a:t>____V____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Линия связи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29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FF00"/>
                          </a:solidFill>
                          <a:latin typeface="Arial"/>
                          <a:ea typeface="Calibri"/>
                        </a:rPr>
                        <a:t>_____Г_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Газопровод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Границы земельного участка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8" name="CustomShape 10"/>
          <p:cNvSpPr/>
          <p:nvPr/>
        </p:nvSpPr>
        <p:spPr>
          <a:xfrm>
            <a:off x="6228184" y="6453336"/>
            <a:ext cx="646920" cy="70920"/>
          </a:xfrm>
          <a:prstGeom prst="rect">
            <a:avLst/>
          </a:prstGeom>
          <a:ln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</p:sp>
      <p:sp>
        <p:nvSpPr>
          <p:cNvPr id="179" name="CustomShape 11"/>
          <p:cNvSpPr/>
          <p:nvPr/>
        </p:nvSpPr>
        <p:spPr>
          <a:xfrm>
            <a:off x="1143000" y="5143680"/>
            <a:ext cx="835560" cy="30060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ЛЭП 10кВ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180" name="CustomShape 12"/>
          <p:cNvSpPr/>
          <p:nvPr/>
        </p:nvSpPr>
        <p:spPr>
          <a:xfrm>
            <a:off x="107640" y="4509000"/>
            <a:ext cx="610560" cy="29556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" b="0" strike="noStrike" spc="-1">
                <a:solidFill>
                  <a:srgbClr val="000000"/>
                </a:solidFill>
                <a:latin typeface="Calibri"/>
                <a:ea typeface="DejaVu Sans"/>
              </a:rPr>
              <a:t>ПЭ Р-0,6Мпа </a:t>
            </a:r>
            <a:r>
              <a:rPr lang="ru-RU" sz="600" b="0" u="sng" strike="noStrike" spc="-1">
                <a:solidFill>
                  <a:srgbClr val="0000FF"/>
                </a:solidFill>
                <a:uFillTx/>
                <a:latin typeface="Calibri"/>
                <a:ea typeface="DejaVu Sans"/>
                <a:hlinkClick r:id="rId5"/>
              </a:rPr>
              <a:t>∅</a:t>
            </a:r>
            <a:r>
              <a:rPr lang="ru-RU" sz="600" b="0" strike="noStrike" spc="-1">
                <a:solidFill>
                  <a:srgbClr val="252525"/>
                </a:solidFill>
                <a:latin typeface="Calibri"/>
                <a:ea typeface="DejaVu Sans"/>
              </a:rPr>
              <a:t> 63мм</a:t>
            </a:r>
            <a:endParaRPr lang="ru-RU" sz="600" b="0" strike="noStrike" spc="-1">
              <a:latin typeface="Arial"/>
            </a:endParaRPr>
          </a:p>
        </p:txBody>
      </p:sp>
      <p:sp>
        <p:nvSpPr>
          <p:cNvPr id="181" name="CustomShape 13"/>
          <p:cNvSpPr/>
          <p:nvPr/>
        </p:nvSpPr>
        <p:spPr>
          <a:xfrm rot="10800000">
            <a:off x="572400" y="4001760"/>
            <a:ext cx="1070640" cy="498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82" name="CustomShape 14"/>
          <p:cNvSpPr/>
          <p:nvPr/>
        </p:nvSpPr>
        <p:spPr>
          <a:xfrm>
            <a:off x="683640" y="3573000"/>
            <a:ext cx="570600" cy="28476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500" b="0" strike="noStrike" spc="-1">
                <a:solidFill>
                  <a:srgbClr val="000000"/>
                </a:solidFill>
                <a:latin typeface="Calibri"/>
                <a:ea typeface="DejaVu Sans"/>
              </a:rPr>
              <a:t>к газопроводу</a:t>
            </a:r>
            <a:endParaRPr lang="ru-RU" sz="500" b="0" strike="noStrike" spc="-1">
              <a:latin typeface="Arial"/>
            </a:endParaRPr>
          </a:p>
        </p:txBody>
      </p:sp>
      <p:sp>
        <p:nvSpPr>
          <p:cNvPr id="183" name="Line 15"/>
          <p:cNvSpPr/>
          <p:nvPr/>
        </p:nvSpPr>
        <p:spPr>
          <a:xfrm flipV="1">
            <a:off x="323280" y="3861000"/>
            <a:ext cx="288000" cy="504000"/>
          </a:xfrm>
          <a:prstGeom prst="line">
            <a:avLst/>
          </a:prstGeom>
          <a:ln>
            <a:solidFill>
              <a:srgbClr val="FFFF00"/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84" name="CustomShape 16"/>
          <p:cNvSpPr/>
          <p:nvPr/>
        </p:nvSpPr>
        <p:spPr>
          <a:xfrm rot="16200000" flipH="1">
            <a:off x="1642320" y="4787280"/>
            <a:ext cx="141840" cy="141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85" name="CustomShape 17"/>
          <p:cNvSpPr/>
          <p:nvPr/>
        </p:nvSpPr>
        <p:spPr>
          <a:xfrm>
            <a:off x="152280" y="196200"/>
            <a:ext cx="183600" cy="36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6" name="Line 18"/>
          <p:cNvSpPr/>
          <p:nvPr/>
        </p:nvSpPr>
        <p:spPr>
          <a:xfrm>
            <a:off x="1000080" y="4786200"/>
            <a:ext cx="1428480" cy="357120"/>
          </a:xfrm>
          <a:prstGeom prst="line">
            <a:avLst/>
          </a:prstGeom>
          <a:ln>
            <a:solidFill>
              <a:srgbClr val="FF0000"/>
            </a:solidFill>
            <a:rou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/>
        </p:style>
      </p:sp>
      <p:sp>
        <p:nvSpPr>
          <p:cNvPr id="187" name="CustomShape 19"/>
          <p:cNvSpPr/>
          <p:nvPr/>
        </p:nvSpPr>
        <p:spPr>
          <a:xfrm flipV="1">
            <a:off x="1130760" y="316440"/>
            <a:ext cx="487800" cy="7966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Picture 4"/>
          <p:cNvPicPr/>
          <p:nvPr/>
        </p:nvPicPr>
        <p:blipFill>
          <a:blip r:embed="rId2" cstate="print"/>
          <a:stretch/>
        </p:blipFill>
        <p:spPr>
          <a:xfrm>
            <a:off x="251640" y="764640"/>
            <a:ext cx="3518280" cy="2702880"/>
          </a:xfrm>
          <a:prstGeom prst="rect">
            <a:avLst/>
          </a:prstGeom>
          <a:ln>
            <a:noFill/>
          </a:ln>
        </p:spPr>
      </p:pic>
      <p:sp>
        <p:nvSpPr>
          <p:cNvPr id="189" name="CustomShape 1"/>
          <p:cNvSpPr/>
          <p:nvPr/>
        </p:nvSpPr>
        <p:spPr>
          <a:xfrm>
            <a:off x="0" y="260640"/>
            <a:ext cx="4138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CustomShape 2"/>
          <p:cNvSpPr/>
          <p:nvPr/>
        </p:nvSpPr>
        <p:spPr>
          <a:xfrm rot="10800000">
            <a:off x="4429080" y="261720"/>
            <a:ext cx="4714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CustomShape 3"/>
          <p:cNvSpPr/>
          <p:nvPr/>
        </p:nvSpPr>
        <p:spPr>
          <a:xfrm>
            <a:off x="179640" y="260640"/>
            <a:ext cx="3887280" cy="43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Тюменская область, Голышмановский район западная часть поселка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192" name="CustomShape 4"/>
          <p:cNvSpPr/>
          <p:nvPr/>
        </p:nvSpPr>
        <p:spPr>
          <a:xfrm>
            <a:off x="5436000" y="260640"/>
            <a:ext cx="3599280" cy="50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343080" indent="-342000">
              <a:lnSpc>
                <a:spcPct val="100000"/>
              </a:lnSpc>
              <a:spcBef>
                <a:spcPts val="281"/>
              </a:spcBef>
            </a:pPr>
            <a:r>
              <a:rPr lang="ru-RU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Инвестиционная площадка для строительства тепличного комплекса </a:t>
            </a:r>
            <a:endParaRPr lang="ru-RU" sz="1400" b="0" strike="noStrike" spc="-1">
              <a:latin typeface="Arial"/>
            </a:endParaRPr>
          </a:p>
        </p:txBody>
      </p:sp>
      <p:pic>
        <p:nvPicPr>
          <p:cNvPr id="193" name="Рисунок 9"/>
          <p:cNvPicPr/>
          <p:nvPr/>
        </p:nvPicPr>
        <p:blipFill>
          <a:blip r:embed="rId3" cstate="print"/>
          <a:stretch/>
        </p:blipFill>
        <p:spPr>
          <a:xfrm>
            <a:off x="4716000" y="332640"/>
            <a:ext cx="574920" cy="358920"/>
          </a:xfrm>
          <a:prstGeom prst="rect">
            <a:avLst/>
          </a:prstGeom>
          <a:ln>
            <a:noFill/>
          </a:ln>
        </p:spPr>
      </p:pic>
      <p:graphicFrame>
        <p:nvGraphicFramePr>
          <p:cNvPr id="194" name="Table 5"/>
          <p:cNvGraphicFramePr/>
          <p:nvPr/>
        </p:nvGraphicFramePr>
        <p:xfrm>
          <a:off x="4068000" y="857160"/>
          <a:ext cx="4790160" cy="4899002"/>
        </p:xfrm>
        <a:graphic>
          <a:graphicData uri="http://schemas.openxmlformats.org/drawingml/2006/table">
            <a:tbl>
              <a:tblPr/>
              <a:tblGrid>
                <a:gridCol w="1368000"/>
                <a:gridCol w="3422160"/>
              </a:tblGrid>
              <a:tr h="1955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Площадь площадки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50000кв.м.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Кадастровый номер участка/квартала 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72:07:0901001 не замежеван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Собственник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Муниципальная собственность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Категория земель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Земли населенных пунктов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Вид разрешенного использования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Для промышленного и сельскохозяйственного производства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972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Электроснабжение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 расстоянии 200м от участка проходит Ф.Райцентр I, от опоры №1 по опору №147 Тюменская область, р.п. Голышманово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385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Газоснабжение 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ГРС Голышманово. Действующий газопровод  по ул. Гагарина,  стальной диаметром 325мм заходит на  участок, полиэтиленовая труба диаметром 110мм  от точки подключения до участка 100-150м.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234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Водоснабжение 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Водопровод по ул.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Чапаева-ул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 Гагарина, станция 2 подъема, 2100м.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Канализация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Центральная канализация отсутствует.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Подъездные пути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До дороги с асфальтовым покрытием в восточную часть  поселка р.п. Голышманово – 200 метров.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69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Телефонизация/интернет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Центральная сеть (расстояние (м)), Расчетная стоимость обеспечения земельного участка инженерной инфраструктурой, млн.руб.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(Возможно  по индивидуальному проекту)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Удаленность от ближайшей Ж/Д станции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323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Стоимость аренды/выкупа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Стоимость 1 га земли — аренда/выкуп — 22тыс.руб./1650тыс.руб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Дополнительная информация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Население р.п. 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Голышманово-14300чел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 Удаленность  Района от Тюмени – 220 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Данные о заявителе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Первый заместитель Главы района Попов Владимир Николаевич, тел.(834546)2-52-20, +79048769376, E-mail:popov1206@yandex.ru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5" name="CustomShape 6"/>
          <p:cNvSpPr/>
          <p:nvPr/>
        </p:nvSpPr>
        <p:spPr>
          <a:xfrm>
            <a:off x="0" y="43920"/>
            <a:ext cx="183600" cy="36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CustomShape 7"/>
          <p:cNvSpPr/>
          <p:nvPr/>
        </p:nvSpPr>
        <p:spPr>
          <a:xfrm>
            <a:off x="395640" y="3573000"/>
            <a:ext cx="3311280" cy="3167280"/>
          </a:xfrm>
          <a:prstGeom prst="wedgeRoundRectCallout">
            <a:avLst>
              <a:gd name="adj1" fmla="val -22293"/>
              <a:gd name="adj2" fmla="val -55999"/>
              <a:gd name="adj3" fmla="val 16667"/>
            </a:avLst>
          </a:prstGeom>
          <a:noFill/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97" name="Table 8"/>
          <p:cNvGraphicFramePr/>
          <p:nvPr/>
        </p:nvGraphicFramePr>
        <p:xfrm>
          <a:off x="4067944" y="5805264"/>
          <a:ext cx="4685760" cy="864108"/>
        </p:xfrm>
        <a:graphic>
          <a:graphicData uri="http://schemas.openxmlformats.org/drawingml/2006/table">
            <a:tbl>
              <a:tblPr/>
              <a:tblGrid>
                <a:gridCol w="608760"/>
                <a:gridCol w="1398240"/>
                <a:gridCol w="862200"/>
                <a:gridCol w="1816560"/>
              </a:tblGrid>
              <a:tr h="21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___Л___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ЛЭП 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800000"/>
                          </a:solidFill>
                          <a:latin typeface="Calibri"/>
                          <a:ea typeface="Calibri"/>
                        </a:rPr>
                        <a:t>_____К____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Канализация бытовая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00FFFF"/>
                          </a:solidFill>
                          <a:latin typeface="Arial"/>
                          <a:ea typeface="Calibri"/>
                        </a:rPr>
                        <a:t>____В__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Водопровод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99CC"/>
                          </a:solidFill>
                          <a:latin typeface="Calibri"/>
                          <a:ea typeface="Calibri"/>
                        </a:rPr>
                        <a:t>____V____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Линия связи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36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FF00"/>
                          </a:solidFill>
                          <a:latin typeface="Arial"/>
                          <a:ea typeface="Calibri"/>
                        </a:rPr>
                        <a:t>_____Г_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Газопровод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Границы земельного участка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9" name="CustomShape 10"/>
          <p:cNvSpPr/>
          <p:nvPr/>
        </p:nvSpPr>
        <p:spPr>
          <a:xfrm>
            <a:off x="6228184" y="6381328"/>
            <a:ext cx="646920" cy="70920"/>
          </a:xfrm>
          <a:prstGeom prst="rect">
            <a:avLst/>
          </a:prstGeom>
          <a:ln>
            <a:solidFill>
              <a:srgbClr val="7030A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</p:sp>
      <p:sp>
        <p:nvSpPr>
          <p:cNvPr id="200" name="CustomShape 11"/>
          <p:cNvSpPr/>
          <p:nvPr/>
        </p:nvSpPr>
        <p:spPr>
          <a:xfrm flipV="1">
            <a:off x="1313280" y="975960"/>
            <a:ext cx="233280" cy="600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201" name="Рисунок 200"/>
          <p:cNvPicPr/>
          <p:nvPr/>
        </p:nvPicPr>
        <p:blipFill>
          <a:blip r:embed="rId4" cstate="print"/>
          <a:stretch/>
        </p:blipFill>
        <p:spPr>
          <a:xfrm>
            <a:off x="395536" y="3645024"/>
            <a:ext cx="3203640" cy="2930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Picture 4"/>
          <p:cNvPicPr/>
          <p:nvPr/>
        </p:nvPicPr>
        <p:blipFill>
          <a:blip r:embed="rId2" cstate="print"/>
          <a:stretch/>
        </p:blipFill>
        <p:spPr>
          <a:xfrm>
            <a:off x="251640" y="764640"/>
            <a:ext cx="3518280" cy="2702880"/>
          </a:xfrm>
          <a:prstGeom prst="rect">
            <a:avLst/>
          </a:prstGeom>
          <a:ln>
            <a:noFill/>
          </a:ln>
        </p:spPr>
      </p:pic>
      <p:sp>
        <p:nvSpPr>
          <p:cNvPr id="189" name="CustomShape 1"/>
          <p:cNvSpPr/>
          <p:nvPr/>
        </p:nvSpPr>
        <p:spPr>
          <a:xfrm>
            <a:off x="0" y="260640"/>
            <a:ext cx="4138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0" name="CustomShape 2"/>
          <p:cNvSpPr/>
          <p:nvPr/>
        </p:nvSpPr>
        <p:spPr>
          <a:xfrm rot="10800000">
            <a:off x="4429080" y="261720"/>
            <a:ext cx="4714920" cy="502920"/>
          </a:xfrm>
          <a:prstGeom prst="homePlate">
            <a:avLst>
              <a:gd name="adj" fmla="val 50000"/>
            </a:avLst>
          </a:prstGeom>
          <a:solidFill>
            <a:srgbClr val="00B0F0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1" name="CustomShape 3"/>
          <p:cNvSpPr/>
          <p:nvPr/>
        </p:nvSpPr>
        <p:spPr>
          <a:xfrm>
            <a:off x="179640" y="260640"/>
            <a:ext cx="3887280" cy="430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000000"/>
                </a:solidFill>
                <a:latin typeface="Calibri"/>
                <a:ea typeface="DejaVu Sans"/>
              </a:rPr>
              <a:t>Тюменская область, Голышмановский район западная часть поселка</a:t>
            </a:r>
            <a:endParaRPr lang="ru-RU" sz="1200" b="0" strike="noStrike" spc="-1">
              <a:latin typeface="Arial"/>
            </a:endParaRPr>
          </a:p>
        </p:txBody>
      </p:sp>
      <p:sp>
        <p:nvSpPr>
          <p:cNvPr id="192" name="CustomShape 4"/>
          <p:cNvSpPr/>
          <p:nvPr/>
        </p:nvSpPr>
        <p:spPr>
          <a:xfrm>
            <a:off x="5436000" y="260640"/>
            <a:ext cx="3599280" cy="502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2000">
              <a:lnSpc>
                <a:spcPct val="100000"/>
              </a:lnSpc>
              <a:spcBef>
                <a:spcPts val="281"/>
              </a:spcBef>
            </a:pPr>
            <a:r>
              <a:rPr lang="ru-RU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Инвестиционная площадка </a:t>
            </a:r>
            <a:r>
              <a:rPr lang="ru-RU" sz="14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lang="ru-RU" sz="1400" b="0" strike="noStrike" spc="-1" dirty="0">
              <a:latin typeface="Arial"/>
            </a:endParaRPr>
          </a:p>
        </p:txBody>
      </p:sp>
      <p:pic>
        <p:nvPicPr>
          <p:cNvPr id="193" name="Рисунок 9"/>
          <p:cNvPicPr/>
          <p:nvPr/>
        </p:nvPicPr>
        <p:blipFill>
          <a:blip r:embed="rId3" cstate="print"/>
          <a:stretch/>
        </p:blipFill>
        <p:spPr>
          <a:xfrm>
            <a:off x="4716000" y="332640"/>
            <a:ext cx="574920" cy="358920"/>
          </a:xfrm>
          <a:prstGeom prst="rect">
            <a:avLst/>
          </a:prstGeom>
          <a:ln>
            <a:noFill/>
          </a:ln>
        </p:spPr>
      </p:pic>
      <p:graphicFrame>
        <p:nvGraphicFramePr>
          <p:cNvPr id="194" name="Table 5"/>
          <p:cNvGraphicFramePr/>
          <p:nvPr/>
        </p:nvGraphicFramePr>
        <p:xfrm>
          <a:off x="4211960" y="764704"/>
          <a:ext cx="4790160" cy="5265957"/>
        </p:xfrm>
        <a:graphic>
          <a:graphicData uri="http://schemas.openxmlformats.org/drawingml/2006/table">
            <a:tbl>
              <a:tblPr/>
              <a:tblGrid>
                <a:gridCol w="1368000"/>
                <a:gridCol w="3422160"/>
              </a:tblGrid>
              <a:tr h="1955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Площадь площадки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50000кв.м.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Кадастровый номер участка/квартала 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не 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замежеван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Собственник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Муниципальная собственность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Категория земель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Земли населенных пунктов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Вид разрешенного использования 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Для промышленного и сельскохозяйственного производства</a:t>
                      </a:r>
                      <a:endParaRPr lang="ru-RU" sz="800" b="0" strike="noStrike" spc="-1" dirty="0">
                        <a:latin typeface="Calibri" pitchFamily="34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972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Электроснабжение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Точки подключения к инженерным сетям определяются проектом, согласно гидравлических расчетов и выданных технических условий.</a:t>
                      </a: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На 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расстоянии 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300м 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от участка проходит Ф.Райцентр I, от опоры №1 по опору №147 Тюменская область, р.п. Голышманово</a:t>
                      </a:r>
                      <a:endParaRPr lang="ru-RU" sz="800" b="0" strike="noStrike" spc="-1" dirty="0">
                        <a:latin typeface="Calibri" pitchFamily="34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385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Газоснабжение 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 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Действующий газопровод  по ул. Гагарина,  стальной диаметром 325мм заходит на  участок, полиэтиленовая труба диаметром 110мм  от точки подключения до участка 100-150м. </a:t>
                      </a:r>
                      <a:endParaRPr lang="ru-RU" sz="800" b="0" strike="noStrike" spc="-1" dirty="0">
                        <a:latin typeface="Calibri" pitchFamily="34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234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Водоснабжение 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Водопровод 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по ул. </a:t>
                      </a:r>
                      <a:r>
                        <a:rPr lang="ru-RU" sz="800" b="0" strike="noStrike" spc="-1" dirty="0" err="1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Чапаева-ул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. Гагарина, станция 2 подъема, 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2200м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.</a:t>
                      </a:r>
                      <a:endParaRPr lang="ru-RU" sz="800" b="0" strike="noStrike" spc="-1" dirty="0">
                        <a:latin typeface="Calibri" pitchFamily="34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06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Канализация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Центральная канализация отсутствует.</a:t>
                      </a:r>
                      <a:endParaRPr lang="ru-RU" sz="800" b="0" strike="noStrike" spc="-1" dirty="0">
                        <a:latin typeface="Calibri" pitchFamily="34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Подъездные пути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До дороги с асфальтовым покрытием в восточную часть  поселка р.п. Голышманово – 200 метров.</a:t>
                      </a:r>
                      <a:endParaRPr lang="ru-RU" sz="800" b="0" strike="noStrike" spc="-1" dirty="0">
                        <a:latin typeface="Calibri" pitchFamily="34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69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Телефонизация/интернет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 pitchFamily="34" charset="0"/>
                        </a:rPr>
                        <a:t>Центральная сеть (расстояние (м)), Расчетная стоимость обеспечения земельного участка инженерной инфраструктурой, млн.руб.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/>
                        </a:rPr>
                        <a:t> (Возможно  по индивидуальному проекту)</a:t>
                      </a:r>
                      <a:endParaRPr lang="ru-RU" sz="800" b="0" strike="noStrike" spc="-1" dirty="0">
                        <a:latin typeface="Calibri" pitchFamily="34" charset="0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20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Удаленность от ближайшей Ж/Д станции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2км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3238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Стоимость аренды/выкупа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Определяется независимым экспертом в соответствии с Федеральным законом «Об оценочной деятельности»</a:t>
                      </a:r>
                      <a:endParaRPr lang="ru-RU" sz="8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Дополнительная информация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Население р.п. </a:t>
                      </a:r>
                      <a:r>
                        <a:rPr lang="ru-RU" sz="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Голышманово-14300чел</a:t>
                      </a: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. Удаленность  Района от Тюмени – 220 км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376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800" b="1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Данные о заявителе</a:t>
                      </a:r>
                      <a:endParaRPr lang="ru-RU" sz="800" b="0" strike="noStrike" spc="-1">
                        <a:latin typeface="Arial"/>
                      </a:endParaRPr>
                    </a:p>
                  </a:txBody>
                  <a:tcPr marL="8280" marR="828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Первый заместитель Главы района Попов Владимир Николаевич, тел.(834546)2-52-20, +79048769376, E-mail:popov1206@yandex.ru</a:t>
                      </a:r>
                      <a:endParaRPr lang="ru-RU" sz="8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5" name="CustomShape 6"/>
          <p:cNvSpPr/>
          <p:nvPr/>
        </p:nvSpPr>
        <p:spPr>
          <a:xfrm>
            <a:off x="0" y="43920"/>
            <a:ext cx="183600" cy="3682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CustomShape 7"/>
          <p:cNvSpPr/>
          <p:nvPr/>
        </p:nvSpPr>
        <p:spPr>
          <a:xfrm>
            <a:off x="395640" y="3573000"/>
            <a:ext cx="3311280" cy="3167280"/>
          </a:xfrm>
          <a:prstGeom prst="wedgeRoundRectCallout">
            <a:avLst>
              <a:gd name="adj1" fmla="val -22293"/>
              <a:gd name="adj2" fmla="val -55999"/>
              <a:gd name="adj3" fmla="val 16667"/>
            </a:avLst>
          </a:prstGeom>
          <a:noFill/>
          <a:ln>
            <a:solidFill>
              <a:srgbClr val="00B0F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aphicFrame>
        <p:nvGraphicFramePr>
          <p:cNvPr id="197" name="Table 8"/>
          <p:cNvGraphicFramePr/>
          <p:nvPr/>
        </p:nvGraphicFramePr>
        <p:xfrm>
          <a:off x="4139951" y="6004052"/>
          <a:ext cx="4829777" cy="864108"/>
        </p:xfrm>
        <a:graphic>
          <a:graphicData uri="http://schemas.openxmlformats.org/drawingml/2006/table">
            <a:tbl>
              <a:tblPr/>
              <a:tblGrid>
                <a:gridCol w="627470"/>
                <a:gridCol w="1441215"/>
                <a:gridCol w="888700"/>
                <a:gridCol w="1872392"/>
              </a:tblGrid>
              <a:tr h="21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</a:rPr>
                        <a:t>___Л___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ЛЭП 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800000"/>
                          </a:solidFill>
                          <a:latin typeface="Calibri"/>
                          <a:ea typeface="Calibri"/>
                        </a:rPr>
                        <a:t>_____К____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Канализация бытовая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19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00FFFF"/>
                          </a:solidFill>
                          <a:latin typeface="Arial"/>
                          <a:ea typeface="Calibri"/>
                        </a:rPr>
                        <a:t>____В__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Водопровод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99CC"/>
                          </a:solidFill>
                          <a:latin typeface="Calibri"/>
                          <a:ea typeface="Calibri"/>
                        </a:rPr>
                        <a:t>____V____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Линия связи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361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900" b="1" strike="noStrike" spc="-1">
                          <a:solidFill>
                            <a:srgbClr val="FFFF00"/>
                          </a:solidFill>
                          <a:latin typeface="Arial"/>
                          <a:ea typeface="Calibri"/>
                        </a:rPr>
                        <a:t>_____Г_</a:t>
                      </a:r>
                      <a:endParaRPr lang="ru-RU" sz="9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Газопровод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9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  Границы земельного участка</a:t>
                      </a:r>
                      <a:endParaRPr lang="ru-RU" sz="9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000000"/>
                      </a:solidFill>
                    </a:lnL>
                    <a:lnR w="12240">
                      <a:solidFill>
                        <a:srgbClr val="000000"/>
                      </a:solidFill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9" name="CustomShape 10"/>
          <p:cNvSpPr/>
          <p:nvPr/>
        </p:nvSpPr>
        <p:spPr>
          <a:xfrm>
            <a:off x="6228184" y="6381328"/>
            <a:ext cx="646920" cy="70920"/>
          </a:xfrm>
          <a:prstGeom prst="rect">
            <a:avLst/>
          </a:prstGeom>
          <a:ln>
            <a:solidFill>
              <a:srgbClr val="7030A0"/>
            </a:solidFill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/>
        </p:style>
      </p:sp>
      <p:sp>
        <p:nvSpPr>
          <p:cNvPr id="200" name="CustomShape 11"/>
          <p:cNvSpPr/>
          <p:nvPr/>
        </p:nvSpPr>
        <p:spPr>
          <a:xfrm flipV="1">
            <a:off x="1313280" y="975960"/>
            <a:ext cx="233280" cy="6008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4" name="Рисунок 13" descr="C:\Users\Fond\Desktop\Земля.png"/>
          <p:cNvPicPr/>
          <p:nvPr/>
        </p:nvPicPr>
        <p:blipFill>
          <a:blip r:embed="rId4" cstate="print"/>
          <a:srcRect t="18466" r="65946" b="26604"/>
          <a:stretch>
            <a:fillRect/>
          </a:stretch>
        </p:blipFill>
        <p:spPr bwMode="auto">
          <a:xfrm>
            <a:off x="539552" y="3645024"/>
            <a:ext cx="295232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ine 19"/>
          <p:cNvSpPr/>
          <p:nvPr/>
        </p:nvSpPr>
        <p:spPr>
          <a:xfrm>
            <a:off x="2267744" y="5661248"/>
            <a:ext cx="782640" cy="110880"/>
          </a:xfrm>
          <a:prstGeom prst="line">
            <a:avLst/>
          </a:prstGeom>
          <a:ln w="25560">
            <a:solidFill>
              <a:srgbClr val="FFF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Line 18"/>
          <p:cNvSpPr/>
          <p:nvPr/>
        </p:nvSpPr>
        <p:spPr>
          <a:xfrm flipV="1">
            <a:off x="1835696" y="5661248"/>
            <a:ext cx="470160" cy="455400"/>
          </a:xfrm>
          <a:prstGeom prst="line">
            <a:avLst/>
          </a:prstGeom>
          <a:ln w="25560">
            <a:solidFill>
              <a:srgbClr val="FFFF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CustomShape 12"/>
          <p:cNvSpPr/>
          <p:nvPr/>
        </p:nvSpPr>
        <p:spPr>
          <a:xfrm>
            <a:off x="1043608" y="5877272"/>
            <a:ext cx="828360" cy="30420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Точка подключения </a:t>
            </a:r>
            <a:endParaRPr lang="ru-RU" sz="6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к газопроводу</a:t>
            </a:r>
            <a:endParaRPr lang="ru-RU" sz="600" b="0" strike="noStrike" spc="-1" dirty="0">
              <a:latin typeface="Arial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1835696" y="5805264"/>
            <a:ext cx="323768" cy="80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CustomShape 15"/>
          <p:cNvSpPr/>
          <p:nvPr/>
        </p:nvSpPr>
        <p:spPr>
          <a:xfrm>
            <a:off x="2771800" y="3933056"/>
            <a:ext cx="360040" cy="216024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700" spc="-1" dirty="0" smtClean="0">
                <a:solidFill>
                  <a:srgbClr val="000000"/>
                </a:solidFill>
                <a:latin typeface="Calibri"/>
              </a:rPr>
              <a:t>ЛЭП</a:t>
            </a:r>
            <a:endParaRPr lang="ru-RU" sz="700" b="0" strike="noStrike" spc="-1" dirty="0">
              <a:latin typeface="Arial"/>
            </a:endParaRPr>
          </a:p>
        </p:txBody>
      </p:sp>
      <p:cxnSp>
        <p:nvCxnSpPr>
          <p:cNvPr id="22" name="Прямая со стрелкой 21"/>
          <p:cNvCxnSpPr>
            <a:stCxn id="20" idx="2"/>
          </p:cNvCxnSpPr>
          <p:nvPr/>
        </p:nvCxnSpPr>
        <p:spPr>
          <a:xfrm>
            <a:off x="2951820" y="4149080"/>
            <a:ext cx="36004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954</TotalTime>
  <Words>2148</Words>
  <Application>Microsoft Office PowerPoint</Application>
  <PresentationFormat>Экран (4:3)</PresentationFormat>
  <Paragraphs>436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schurkin_am</dc:creator>
  <cp:lastModifiedBy>Fond</cp:lastModifiedBy>
  <cp:revision>94</cp:revision>
  <dcterms:created xsi:type="dcterms:W3CDTF">2017-02-28T06:58:12Z</dcterms:created>
  <dcterms:modified xsi:type="dcterms:W3CDTF">2019-01-17T10:09:18Z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9</vt:i4>
  </property>
</Properties>
</file>