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1314" autoAdjust="0"/>
  </p:normalViewPr>
  <p:slideViewPr>
    <p:cSldViewPr>
      <p:cViewPr>
        <p:scale>
          <a:sx n="80" d="100"/>
          <a:sy n="80" d="100"/>
        </p:scale>
        <p:origin x="1062" y="72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8ED875-300D-4FC6-A5DD-9DFBC113AE13}" type="datetimeFigureOut">
              <a:rPr lang="ru-RU" smtClean="0"/>
              <a:pPr/>
              <a:t>16.03.2017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47BBF8-19CB-4D46-BB81-79FDF1AE2EB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8ED875-300D-4FC6-A5DD-9DFBC113AE13}" type="datetimeFigureOut">
              <a:rPr lang="ru-RU" smtClean="0"/>
              <a:pPr/>
              <a:t>16.03.2017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47BBF8-19CB-4D46-BB81-79FDF1AE2EB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8ED875-300D-4FC6-A5DD-9DFBC113AE13}" type="datetimeFigureOut">
              <a:rPr lang="ru-RU" smtClean="0"/>
              <a:pPr/>
              <a:t>16.03.2017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47BBF8-19CB-4D46-BB81-79FDF1AE2EB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8ED875-300D-4FC6-A5DD-9DFBC113AE13}" type="datetimeFigureOut">
              <a:rPr lang="ru-RU" smtClean="0"/>
              <a:pPr/>
              <a:t>16.03.2017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47BBF8-19CB-4D46-BB81-79FDF1AE2EB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8ED875-300D-4FC6-A5DD-9DFBC113AE13}" type="datetimeFigureOut">
              <a:rPr lang="ru-RU" smtClean="0"/>
              <a:pPr/>
              <a:t>16.03.2017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47BBF8-19CB-4D46-BB81-79FDF1AE2EB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8ED875-300D-4FC6-A5DD-9DFBC113AE13}" type="datetimeFigureOut">
              <a:rPr lang="ru-RU" smtClean="0"/>
              <a:pPr/>
              <a:t>16.03.2017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47BBF8-19CB-4D46-BB81-79FDF1AE2EB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8ED875-300D-4FC6-A5DD-9DFBC113AE13}" type="datetimeFigureOut">
              <a:rPr lang="ru-RU" smtClean="0"/>
              <a:pPr/>
              <a:t>16.03.2017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47BBF8-19CB-4D46-BB81-79FDF1AE2EB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8ED875-300D-4FC6-A5DD-9DFBC113AE13}" type="datetimeFigureOut">
              <a:rPr lang="ru-RU" smtClean="0"/>
              <a:pPr/>
              <a:t>16.03.2017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47BBF8-19CB-4D46-BB81-79FDF1AE2EB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8ED875-300D-4FC6-A5DD-9DFBC113AE13}" type="datetimeFigureOut">
              <a:rPr lang="ru-RU" smtClean="0"/>
              <a:pPr/>
              <a:t>16.03.2017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47BBF8-19CB-4D46-BB81-79FDF1AE2EB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8ED875-300D-4FC6-A5DD-9DFBC113AE13}" type="datetimeFigureOut">
              <a:rPr lang="ru-RU" smtClean="0"/>
              <a:pPr/>
              <a:t>16.03.2017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47BBF8-19CB-4D46-BB81-79FDF1AE2EB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8ED875-300D-4FC6-A5DD-9DFBC113AE13}" type="datetimeFigureOut">
              <a:rPr lang="ru-RU" smtClean="0"/>
              <a:pPr/>
              <a:t>16.03.2017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47BBF8-19CB-4D46-BB81-79FDF1AE2EB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E8ED875-300D-4FC6-A5DD-9DFBC113AE13}" type="datetimeFigureOut">
              <a:rPr lang="ru-RU" smtClean="0"/>
              <a:pPr/>
              <a:t>16.03.2017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47BBF8-19CB-4D46-BB81-79FDF1AE2EB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hyperlink" Target="https://ru.wikipedia.org/wiki/%D0%9F%D1%83%D1%81%D1%82%D0%BE%D0%B5_%D0%BC%D0%BD%D0%BE%D0%B6%D0%B5%D1%81%D1%82%D0%B2%D0%BE" TargetMode="External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hyperlink" Target="https://ru.wikipedia.org/wiki/%D0%9F%D1%83%D1%81%D1%82%D0%BE%D0%B5_%D0%BC%D0%BD%D0%BE%D0%B6%D0%B5%D1%81%D1%82%D0%B2%D0%BE" TargetMode="External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5" Type="http://schemas.openxmlformats.org/officeDocument/2006/relationships/hyperlink" Target="https://ru.wikipedia.org/wiki/%D0%9F%D1%83%D1%81%D1%82%D0%BE%D0%B5_%D0%BC%D0%BD%D0%BE%D0%B6%D0%B5%D1%81%D1%82%D0%B2%D0%BE" TargetMode="External"/><Relationship Id="rId4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5" Type="http://schemas.openxmlformats.org/officeDocument/2006/relationships/hyperlink" Target="https://ru.wikipedia.org/wiki/%D0%9F%D1%83%D1%81%D1%82%D0%BE%D0%B5_%D0%BC%D0%BD%D0%BE%D0%B6%D0%B5%D1%81%D1%82%D0%B2%D0%BE" TargetMode="External"/><Relationship Id="rId4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5" Type="http://schemas.openxmlformats.org/officeDocument/2006/relationships/hyperlink" Target="https://ru.wikipedia.org/wiki/%D0%9F%D1%83%D1%81%D1%82%D0%BE%D0%B5_%D0%BC%D0%BD%D0%BE%D0%B6%D0%B5%D1%81%D1%82%D0%B2%D0%BE" TargetMode="External"/><Relationship Id="rId4" Type="http://schemas.openxmlformats.org/officeDocument/2006/relationships/image" Target="../media/image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5" Type="http://schemas.openxmlformats.org/officeDocument/2006/relationships/hyperlink" Target="https://ru.wikipedia.org/wiki/%D0%9F%D1%83%D1%81%D1%82%D0%BE%D0%B5_%D0%BC%D0%BD%D0%BE%D0%B6%D0%B5%D1%81%D1%82%D0%B2%D0%BE" TargetMode="External"/><Relationship Id="rId4" Type="http://schemas.openxmlformats.org/officeDocument/2006/relationships/image" Target="../media/image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5" Type="http://schemas.openxmlformats.org/officeDocument/2006/relationships/hyperlink" Target="https://ru.wikipedia.org/wiki/%D0%9F%D1%83%D1%81%D1%82%D0%BE%D0%B5_%D0%BC%D0%BD%D0%BE%D0%B6%D0%B5%D1%81%D1%82%D0%B2%D0%BE" TargetMode="External"/><Relationship Id="rId4" Type="http://schemas.openxmlformats.org/officeDocument/2006/relationships/image" Target="../media/image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5" Type="http://schemas.openxmlformats.org/officeDocument/2006/relationships/hyperlink" Target="https://ru.wikipedia.org/wiki/%D0%9F%D1%83%D1%81%D1%82%D0%BE%D0%B5_%D0%BC%D0%BD%D0%BE%D0%B6%D0%B5%D1%81%D1%82%D0%B2%D0%BE" TargetMode="External"/><Relationship Id="rId4" Type="http://schemas.openxmlformats.org/officeDocument/2006/relationships/image" Target="../media/image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5" Type="http://schemas.openxmlformats.org/officeDocument/2006/relationships/hyperlink" Target="https://ru.wikipedia.org/wiki/%D0%9F%D1%83%D1%81%D1%82%D0%BE%D0%B5_%D0%BC%D0%BD%D0%BE%D0%B6%D0%B5%D1%81%D1%82%D0%B2%D0%BE" TargetMode="External"/><Relationship Id="rId4" Type="http://schemas.openxmlformats.org/officeDocument/2006/relationships/image" Target="../media/image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Рисунок 32"/>
          <p:cNvPicPr/>
          <p:nvPr/>
        </p:nvPicPr>
        <p:blipFill>
          <a:blip r:embed="rId2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o="urn:schemas-microsoft-com:office:office" xmlns:mc="http://schemas.openxmlformats.org/markup-compatibility/2006" xmlns:wpc="http://schemas.microsoft.com/office/word/2010/wordprocessingCanvas" xmlns="" val="0"/>
              </a:ext>
            </a:extLst>
          </a:blip>
          <a:srcRect/>
          <a:stretch>
            <a:fillRect/>
          </a:stretch>
        </p:blipFill>
        <p:spPr bwMode="auto">
          <a:xfrm>
            <a:off x="571472" y="3786190"/>
            <a:ext cx="2945154" cy="2801680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Пятиугольник 3"/>
          <p:cNvSpPr/>
          <p:nvPr/>
        </p:nvSpPr>
        <p:spPr>
          <a:xfrm>
            <a:off x="0" y="260648"/>
            <a:ext cx="4139952" cy="504056"/>
          </a:xfrm>
          <a:prstGeom prst="homePlate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ятиугольник 4"/>
          <p:cNvSpPr/>
          <p:nvPr/>
        </p:nvSpPr>
        <p:spPr>
          <a:xfrm rot="10800000">
            <a:off x="4427984" y="260648"/>
            <a:ext cx="4716016" cy="504056"/>
          </a:xfrm>
          <a:prstGeom prst="homePlate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179512" y="260648"/>
            <a:ext cx="3888432" cy="432047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2500" lnSpcReduction="10000"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ru-RU" sz="1400" dirty="0" smtClean="0"/>
              <a:t>Тюменская область, </a:t>
            </a:r>
            <a:r>
              <a:rPr lang="ru-RU" sz="1400" dirty="0" err="1" smtClean="0"/>
              <a:t>Голышмановский</a:t>
            </a:r>
            <a:r>
              <a:rPr lang="ru-RU" sz="1400" dirty="0" smtClean="0"/>
              <a:t> район д. Михайловка, 2,5 км автодороги Михайловка-Хмелевка</a:t>
            </a: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7" name="Подзаголовок 2"/>
          <p:cNvSpPr txBox="1">
            <a:spLocks/>
          </p:cNvSpPr>
          <p:nvPr/>
        </p:nvSpPr>
        <p:spPr>
          <a:xfrm>
            <a:off x="5436096" y="260648"/>
            <a:ext cx="3600400" cy="504056"/>
          </a:xfrm>
          <a:prstGeom prst="rect">
            <a:avLst/>
          </a:prstGeom>
        </p:spPr>
        <p:txBody>
          <a:bodyPr vert="horz" lIns="91440" tIns="45720" rIns="91440" bIns="45720" rtlCol="0">
            <a:normAutofit fontScale="77500" lnSpcReduction="20000"/>
          </a:bodyPr>
          <a:lstStyle/>
          <a:p>
            <a:pPr marL="342900" lvl="0" indent="-342900">
              <a:spcBef>
                <a:spcPct val="20000"/>
              </a:spcBef>
              <a:defRPr/>
            </a:pPr>
            <a:r>
              <a:rPr lang="ru-RU" sz="1400" dirty="0" smtClean="0"/>
              <a:t>Инвестиционная площадка </a:t>
            </a:r>
            <a:r>
              <a:rPr lang="ru-RU" sz="1400" dirty="0" err="1" smtClean="0"/>
              <a:t>д</a:t>
            </a:r>
            <a:r>
              <a:rPr lang="en-US" sz="1400" dirty="0" err="1" smtClean="0"/>
              <a:t>ля</a:t>
            </a:r>
            <a:r>
              <a:rPr lang="ru-RU" sz="1400" dirty="0" smtClean="0"/>
              <a:t> строительства молочно-товарной фермы на 600 голов в д. Михайловка</a:t>
            </a:r>
            <a:endParaRPr lang="ru-RU" sz="1400" dirty="0"/>
          </a:p>
        </p:txBody>
      </p:sp>
      <p:pic>
        <p:nvPicPr>
          <p:cNvPr id="8" name="Рисунок 7" descr="t123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67544" y="908720"/>
            <a:ext cx="3312368" cy="2502588"/>
          </a:xfrm>
          <a:prstGeom prst="rect">
            <a:avLst/>
          </a:prstGeom>
        </p:spPr>
      </p:pic>
      <p:cxnSp>
        <p:nvCxnSpPr>
          <p:cNvPr id="9" name="Прямая со стрелкой 8"/>
          <p:cNvCxnSpPr>
            <a:stCxn id="23" idx="4"/>
          </p:cNvCxnSpPr>
          <p:nvPr/>
        </p:nvCxnSpPr>
        <p:spPr>
          <a:xfrm rot="5400000" flipH="1" flipV="1">
            <a:off x="1072566" y="2883910"/>
            <a:ext cx="739765" cy="25831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10" name="Рисунок 9" descr="герб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716016" y="332656"/>
            <a:ext cx="576064" cy="360040"/>
          </a:xfrm>
          <a:prstGeom prst="rect">
            <a:avLst/>
          </a:prstGeom>
        </p:spPr>
      </p:pic>
      <p:graphicFrame>
        <p:nvGraphicFramePr>
          <p:cNvPr id="11" name="Таблица 10"/>
          <p:cNvGraphicFramePr>
            <a:graphicFrameLocks noGrp="1"/>
          </p:cNvGraphicFramePr>
          <p:nvPr/>
        </p:nvGraphicFramePr>
        <p:xfrm>
          <a:off x="3851920" y="980729"/>
          <a:ext cx="5040560" cy="4902199"/>
        </p:xfrm>
        <a:graphic>
          <a:graphicData uri="http://schemas.openxmlformats.org/drawingml/2006/table">
            <a:tbl>
              <a:tblPr>
                <a:tableStyleId>{BDBED569-4797-4DF1-A0F4-6AAB3CD982D8}</a:tableStyleId>
              </a:tblPr>
              <a:tblGrid>
                <a:gridCol w="1368152"/>
                <a:gridCol w="3672408"/>
              </a:tblGrid>
              <a:tr h="216023">
                <a:tc>
                  <a:txBody>
                    <a:bodyPr/>
                    <a:lstStyle/>
                    <a:p>
                      <a:pPr algn="l" fontAlgn="auto"/>
                      <a:r>
                        <a:rPr lang="ru-RU" sz="900" b="1" u="none" strike="noStrike" dirty="0" smtClean="0"/>
                        <a:t>Площадь площадки </a:t>
                      </a:r>
                      <a:endParaRPr lang="ru-RU" sz="900" b="1" i="1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418" marR="8418" marT="8418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auto"/>
                      <a:r>
                        <a:rPr lang="ru-RU" sz="900" b="0" i="0" u="none" strike="noStrike" dirty="0" smtClean="0"/>
                        <a:t> </a:t>
                      </a:r>
                      <a:r>
                        <a:rPr lang="ru-RU" sz="10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46490 кв.м</a:t>
                      </a:r>
                      <a:r>
                        <a:rPr lang="ru-RU" sz="10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418" marR="8418" marT="8418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07951">
                <a:tc>
                  <a:txBody>
                    <a:bodyPr/>
                    <a:lstStyle/>
                    <a:p>
                      <a:pPr algn="l" fontAlgn="auto"/>
                      <a:r>
                        <a:rPr lang="ru-RU" sz="900" b="1" u="none" strike="noStrike" dirty="0"/>
                        <a:t>Кадастровый номер участка/квартала  </a:t>
                      </a:r>
                      <a:endParaRPr lang="ru-RU" sz="900" b="1" i="1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418" marR="8418" marT="8418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Calibri"/>
                          <a:ea typeface="Calibri"/>
                          <a:cs typeface="Times New Roman"/>
                        </a:rPr>
                        <a:t>72:07:1008001:285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23399">
                <a:tc>
                  <a:txBody>
                    <a:bodyPr/>
                    <a:lstStyle/>
                    <a:p>
                      <a:pPr algn="l" fontAlgn="auto"/>
                      <a:r>
                        <a:rPr lang="ru-RU" sz="900" b="1" u="none" strike="noStrike" dirty="0"/>
                        <a:t>Собственник </a:t>
                      </a:r>
                      <a:endParaRPr lang="ru-RU" sz="900" b="1" i="1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418" marR="8418" marT="8418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Calibri"/>
                          <a:ea typeface="Calibri"/>
                          <a:cs typeface="Times New Roman"/>
                        </a:rPr>
                        <a:t>Муниципальная собственность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07640">
                <a:tc>
                  <a:txBody>
                    <a:bodyPr/>
                    <a:lstStyle/>
                    <a:p>
                      <a:pPr algn="l" fontAlgn="auto"/>
                      <a:r>
                        <a:rPr lang="ru-RU" sz="900" b="1" u="none" strike="noStrike" dirty="0"/>
                        <a:t>Категория </a:t>
                      </a:r>
                      <a:r>
                        <a:rPr lang="ru-RU" sz="900" b="1" u="none" strike="noStrike" dirty="0" smtClean="0"/>
                        <a:t>земель</a:t>
                      </a:r>
                      <a:endParaRPr lang="ru-RU" sz="900" b="1" i="1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418" marR="8418" marT="8418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Calibri"/>
                          <a:ea typeface="Calibri"/>
                          <a:cs typeface="Times New Roman"/>
                        </a:rPr>
                        <a:t>Земли сельскохозяйственного назначения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30662">
                <a:tc>
                  <a:txBody>
                    <a:bodyPr/>
                    <a:lstStyle/>
                    <a:p>
                      <a:pPr algn="l" fontAlgn="auto"/>
                      <a:r>
                        <a:rPr lang="ru-RU" sz="900" b="1" u="none" strike="noStrike" dirty="0"/>
                        <a:t>Вид разрешенного использования </a:t>
                      </a:r>
                      <a:endParaRPr lang="ru-RU" sz="900" b="1" i="1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418" marR="8418" marT="8418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Calibri"/>
                          <a:ea typeface="Calibri"/>
                          <a:cs typeface="Times New Roman"/>
                        </a:rPr>
                        <a:t>Для промышленного и сельскохозяйственного производства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67886">
                <a:tc>
                  <a:txBody>
                    <a:bodyPr/>
                    <a:lstStyle/>
                    <a:p>
                      <a:pPr algn="l" fontAlgn="auto"/>
                      <a:r>
                        <a:rPr lang="ru-RU" sz="900" b="1" u="none" strike="noStrike" dirty="0"/>
                        <a:t>Электроснабжение</a:t>
                      </a:r>
                      <a:endParaRPr lang="ru-RU" sz="900" b="1" i="1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418" marR="8418" marT="8418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highlight>
                            <a:srgbClr val="FFFF00"/>
                          </a:highlight>
                          <a:latin typeface="Calibri"/>
                          <a:ea typeface="Calibri"/>
                          <a:cs typeface="Times New Roman"/>
                        </a:rPr>
                        <a:t>На расстоянии 200м от участка проходит ЭСК ВЛ-10кВ, фидер "Хмелевка", ФД-10,р-н. </a:t>
                      </a:r>
                      <a:r>
                        <a:rPr lang="ru-RU" sz="1000" dirty="0" err="1">
                          <a:highlight>
                            <a:srgbClr val="FFFF00"/>
                          </a:highlight>
                          <a:latin typeface="Calibri"/>
                          <a:ea typeface="Calibri"/>
                          <a:cs typeface="Times New Roman"/>
                        </a:rPr>
                        <a:t>Голышмановский</a:t>
                      </a:r>
                      <a:r>
                        <a:rPr lang="ru-RU" sz="1000" dirty="0">
                          <a:highlight>
                            <a:srgbClr val="FFFF00"/>
                          </a:highlight>
                          <a:latin typeface="Calibri"/>
                          <a:ea typeface="Calibri"/>
                          <a:cs typeface="Times New Roman"/>
                        </a:rPr>
                        <a:t>, Тюменская область.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67886">
                <a:tc>
                  <a:txBody>
                    <a:bodyPr/>
                    <a:lstStyle/>
                    <a:p>
                      <a:pPr algn="l" fontAlgn="auto"/>
                      <a:r>
                        <a:rPr lang="ru-RU" sz="900" b="1" u="none" strike="noStrike" dirty="0"/>
                        <a:t>Газоснабжение </a:t>
                      </a:r>
                      <a:endParaRPr lang="ru-RU" sz="900" b="1" i="1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418" marR="8418" marT="8418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+mn-lt"/>
                          <a:ea typeface="Calibri"/>
                          <a:cs typeface="Times New Roman"/>
                        </a:rPr>
                        <a:t>Действующий газопровод, д. Михайловка.</a:t>
                      </a:r>
                      <a:r>
                        <a:rPr lang="ru-RU" sz="1000" baseline="0" dirty="0" smtClean="0"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1000" dirty="0" smtClean="0">
                          <a:latin typeface="Calibri"/>
                          <a:ea typeface="Calibri"/>
                          <a:cs typeface="Times New Roman"/>
                        </a:rPr>
                        <a:t>От точки подключения до земельного участка составит  100м.</a:t>
                      </a:r>
                      <a:r>
                        <a:rPr lang="ru-RU" sz="1000" baseline="0" dirty="0" smtClean="0"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22475">
                <a:tc>
                  <a:txBody>
                    <a:bodyPr/>
                    <a:lstStyle/>
                    <a:p>
                      <a:pPr algn="l" fontAlgn="auto"/>
                      <a:r>
                        <a:rPr lang="ru-RU" sz="900" b="1" u="none" strike="noStrike" dirty="0"/>
                        <a:t>Водоснабжение </a:t>
                      </a:r>
                      <a:endParaRPr lang="ru-RU" sz="900" b="1" i="1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418" marR="8418" marT="8418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Calibri"/>
                          <a:ea typeface="Calibri"/>
                          <a:cs typeface="Times New Roman"/>
                        </a:rPr>
                        <a:t>Центральный водопровод отсутствует.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04349">
                <a:tc>
                  <a:txBody>
                    <a:bodyPr/>
                    <a:lstStyle/>
                    <a:p>
                      <a:pPr algn="l" fontAlgn="auto"/>
                      <a:r>
                        <a:rPr lang="ru-RU" sz="900" b="1" u="none" strike="noStrike" dirty="0"/>
                        <a:t>Канализация</a:t>
                      </a:r>
                      <a:endParaRPr lang="ru-RU" sz="900" b="1" i="1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418" marR="8418" marT="8418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Calibri"/>
                          <a:ea typeface="Calibri"/>
                          <a:cs typeface="Times New Roman"/>
                        </a:rPr>
                        <a:t>Центральная канализация отсутствует.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22475">
                <a:tc>
                  <a:txBody>
                    <a:bodyPr/>
                    <a:lstStyle/>
                    <a:p>
                      <a:pPr algn="l" fontAlgn="auto"/>
                      <a:r>
                        <a:rPr lang="ru-RU" sz="900" b="1" u="none" strike="noStrike" dirty="0"/>
                        <a:t>Подъездные пути</a:t>
                      </a:r>
                      <a:endParaRPr lang="ru-RU" sz="900" b="1" i="1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418" marR="8418" marT="8418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Calibri"/>
                          <a:ea typeface="Calibri"/>
                          <a:cs typeface="Times New Roman"/>
                        </a:rPr>
                        <a:t>До дороги с асфальтовым покрытием в восточную часть – 300метров.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77983">
                <a:tc>
                  <a:txBody>
                    <a:bodyPr/>
                    <a:lstStyle/>
                    <a:p>
                      <a:pPr algn="l" fontAlgn="auto"/>
                      <a:r>
                        <a:rPr lang="ru-RU" sz="900" b="1" u="none" strike="noStrike" dirty="0"/>
                        <a:t>Телефонизация/интернет</a:t>
                      </a:r>
                      <a:endParaRPr lang="ru-RU" sz="900" b="1" i="1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418" marR="8418" marT="8418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/>
                        <a:t>Центральная сеть (расстояние (м)), Расчетная стоимость обеспечения земельного участка инженерной инфраструктурой, млн.руб.</a:t>
                      </a:r>
                      <a:r>
                        <a:rPr lang="ru-RU" sz="1000" dirty="0" smtClean="0">
                          <a:latin typeface="+mn-lt"/>
                          <a:ea typeface="Calibri"/>
                          <a:cs typeface="Times New Roman"/>
                        </a:rPr>
                        <a:t> (Возможно  по индивидуальному проекту)</a:t>
                      </a:r>
                      <a:endParaRPr lang="ru-RU" sz="11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23999">
                <a:tc>
                  <a:txBody>
                    <a:bodyPr/>
                    <a:lstStyle/>
                    <a:p>
                      <a:pPr algn="l" fontAlgn="auto"/>
                      <a:r>
                        <a:rPr lang="ru-RU" sz="900" b="1" u="none" strike="noStrike" dirty="0"/>
                        <a:t>Удаленность от ближайшей </a:t>
                      </a:r>
                      <a:r>
                        <a:rPr lang="ru-RU" sz="900" b="1" u="none" strike="noStrike" dirty="0" smtClean="0"/>
                        <a:t>Ж/Д станции</a:t>
                      </a:r>
                      <a:endParaRPr lang="ru-RU" sz="900" b="1" i="1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418" marR="8418" marT="8418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Calibri"/>
                          <a:ea typeface="Calibri"/>
                          <a:cs typeface="Times New Roman"/>
                        </a:rPr>
                        <a:t>40км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07951">
                <a:tc>
                  <a:txBody>
                    <a:bodyPr/>
                    <a:lstStyle/>
                    <a:p>
                      <a:pPr algn="l" fontAlgn="auto"/>
                      <a:r>
                        <a:rPr lang="ru-RU" sz="900" b="1" u="none" strike="noStrike" dirty="0"/>
                        <a:t>Стоимость </a:t>
                      </a:r>
                      <a:r>
                        <a:rPr lang="ru-RU" sz="900" b="1" u="none" strike="noStrike" dirty="0" smtClean="0"/>
                        <a:t>аренды/выкупа</a:t>
                      </a:r>
                      <a:endParaRPr lang="ru-RU" sz="900" b="1" i="1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418" marR="8418" marT="8418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aseline="0" dirty="0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Информация уточняется</a:t>
                      </a:r>
                      <a:endParaRPr lang="ru-RU" sz="1100" baseline="0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48402">
                <a:tc>
                  <a:txBody>
                    <a:bodyPr/>
                    <a:lstStyle/>
                    <a:p>
                      <a:pPr algn="l" fontAlgn="auto"/>
                      <a:r>
                        <a:rPr lang="ru-RU" sz="900" b="1" u="none" strike="noStrike" dirty="0"/>
                        <a:t>Дополнительная информация о земельном участке </a:t>
                      </a:r>
                      <a:endParaRPr lang="ru-RU" sz="900" b="1" i="1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418" marR="8418" marT="8418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Calibri"/>
                          <a:ea typeface="Calibri"/>
                          <a:cs typeface="Times New Roman"/>
                        </a:rPr>
                        <a:t>Население </a:t>
                      </a:r>
                      <a:r>
                        <a:rPr lang="ru-RU" sz="1000" dirty="0" err="1">
                          <a:latin typeface="Calibri"/>
                          <a:ea typeface="Calibri"/>
                          <a:cs typeface="Times New Roman"/>
                        </a:rPr>
                        <a:t>Малышенского</a:t>
                      </a:r>
                      <a:r>
                        <a:rPr lang="ru-RU" sz="1000" dirty="0">
                          <a:latin typeface="Calibri"/>
                          <a:ea typeface="Calibri"/>
                          <a:cs typeface="Times New Roman"/>
                        </a:rPr>
                        <a:t> с/</a:t>
                      </a:r>
                      <a:r>
                        <a:rPr lang="ru-RU" sz="1000" dirty="0" err="1">
                          <a:latin typeface="Calibri"/>
                          <a:ea typeface="Calibri"/>
                          <a:cs typeface="Times New Roman"/>
                        </a:rPr>
                        <a:t>п</a:t>
                      </a:r>
                      <a:r>
                        <a:rPr lang="ru-RU" sz="1000" dirty="0">
                          <a:latin typeface="Calibri"/>
                          <a:ea typeface="Calibri"/>
                          <a:cs typeface="Times New Roman"/>
                        </a:rPr>
                        <a:t> – 1179 человек (д. Михайловка 127 человек)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74215">
                <a:tc>
                  <a:txBody>
                    <a:bodyPr/>
                    <a:lstStyle/>
                    <a:p>
                      <a:pPr algn="l" fontAlgn="auto"/>
                      <a:r>
                        <a:rPr lang="ru-RU" sz="900" b="1" u="none" strike="noStrike" dirty="0"/>
                        <a:t>Данные о </a:t>
                      </a:r>
                      <a:r>
                        <a:rPr lang="ru-RU" sz="900" b="1" u="none" strike="noStrike" dirty="0" smtClean="0"/>
                        <a:t>заявителе</a:t>
                      </a:r>
                      <a:endParaRPr lang="ru-RU" sz="900" b="1" i="1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418" marR="8418" marT="8418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Calibri"/>
                          <a:ea typeface="Calibri"/>
                          <a:cs typeface="Times New Roman"/>
                        </a:rPr>
                        <a:t>Первый заместитель Главы района Попов Владимир Николаевич, тел.(834546)2-52-20, +79048769376, E-mail:popov1206@yandex.ru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3" name="Скругленная прямоугольная выноска 22"/>
          <p:cNvSpPr/>
          <p:nvPr/>
        </p:nvSpPr>
        <p:spPr>
          <a:xfrm>
            <a:off x="395536" y="3573016"/>
            <a:ext cx="3312368" cy="3168352"/>
          </a:xfrm>
          <a:prstGeom prst="wedgeRoundRectCallout">
            <a:avLst>
              <a:gd name="adj1" fmla="val -22293"/>
              <a:gd name="adj2" fmla="val -55999"/>
              <a:gd name="adj3" fmla="val 16667"/>
            </a:avLst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211960" y="6064089"/>
          <a:ext cx="4686299" cy="589782"/>
        </p:xfrm>
        <a:graphic>
          <a:graphicData uri="http://schemas.openxmlformats.org/drawingml/2006/table">
            <a:tbl>
              <a:tblPr/>
              <a:tblGrid>
                <a:gridCol w="608775"/>
                <a:gridCol w="1398280"/>
                <a:gridCol w="862431"/>
                <a:gridCol w="1816813"/>
              </a:tblGrid>
              <a:tr h="21602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05460" algn="ctr"/>
                        </a:tabLst>
                      </a:pPr>
                      <a:r>
                        <a:rPr lang="ru-RU" sz="900" b="1" dirty="0">
                          <a:solidFill>
                            <a:srgbClr val="FF0000"/>
                          </a:solidFill>
                          <a:latin typeface="Arial"/>
                          <a:ea typeface="Calibri"/>
                          <a:cs typeface="Times New Roman"/>
                        </a:rPr>
                        <a:t>___Л___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+mj-lt"/>
                          <a:ea typeface="Calibri"/>
                          <a:cs typeface="Times New Roman"/>
                        </a:rPr>
                        <a:t>ЛЭП 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05460" algn="ctr"/>
                        </a:tabLst>
                      </a:pPr>
                      <a:r>
                        <a:rPr lang="ru-RU" sz="900" b="1" dirty="0">
                          <a:solidFill>
                            <a:srgbClr val="800000"/>
                          </a:solidFill>
                          <a:latin typeface="+mj-lt"/>
                          <a:ea typeface="Calibri"/>
                          <a:cs typeface="Times New Roman"/>
                        </a:rPr>
                        <a:t>_____К____</a:t>
                      </a:r>
                      <a:endParaRPr lang="ru-RU" sz="900" dirty="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+mj-lt"/>
                          <a:ea typeface="Calibri"/>
                          <a:cs typeface="Times New Roman"/>
                        </a:rPr>
                        <a:t>Канализация бытовая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05460" algn="ctr"/>
                        </a:tabLst>
                      </a:pPr>
                      <a:r>
                        <a:rPr lang="ru-RU" sz="900" b="1" dirty="0">
                          <a:solidFill>
                            <a:srgbClr val="00FFFF"/>
                          </a:solidFill>
                          <a:latin typeface="Arial"/>
                          <a:ea typeface="Calibri"/>
                          <a:cs typeface="Times New Roman"/>
                        </a:rPr>
                        <a:t>____В</a:t>
                      </a:r>
                      <a:r>
                        <a:rPr lang="ru-RU" sz="900" b="1" dirty="0" smtClean="0">
                          <a:solidFill>
                            <a:srgbClr val="00FFFF"/>
                          </a:solidFill>
                          <a:latin typeface="Arial"/>
                          <a:ea typeface="Calibri"/>
                          <a:cs typeface="Times New Roman"/>
                        </a:rPr>
                        <a:t>__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+mj-lt"/>
                          <a:ea typeface="Calibri"/>
                          <a:cs typeface="Times New Roman"/>
                        </a:rPr>
                        <a:t>Водопровод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05460" algn="ctr"/>
                        </a:tabLst>
                      </a:pPr>
                      <a:r>
                        <a:rPr lang="ru-RU" sz="900" b="1" dirty="0">
                          <a:solidFill>
                            <a:srgbClr val="FF99CC"/>
                          </a:solidFill>
                          <a:latin typeface="+mj-lt"/>
                          <a:ea typeface="Calibri"/>
                          <a:cs typeface="Times New Roman"/>
                        </a:rPr>
                        <a:t>____V____</a:t>
                      </a:r>
                      <a:endParaRPr lang="ru-RU" sz="900" dirty="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+mj-lt"/>
                          <a:ea typeface="Calibri"/>
                          <a:cs typeface="Times New Roman"/>
                        </a:rPr>
                        <a:t>Линия связи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1836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05460" algn="ctr"/>
                        </a:tabLst>
                      </a:pPr>
                      <a:r>
                        <a:rPr lang="ru-RU" sz="900" b="1" dirty="0">
                          <a:solidFill>
                            <a:srgbClr val="FFFF00"/>
                          </a:solidFill>
                          <a:latin typeface="Arial"/>
                          <a:ea typeface="Calibri"/>
                          <a:cs typeface="Times New Roman"/>
                        </a:rPr>
                        <a:t>_____Г</a:t>
                      </a:r>
                      <a:r>
                        <a:rPr lang="ru-RU" sz="900" b="1" dirty="0" smtClean="0">
                          <a:solidFill>
                            <a:srgbClr val="FFFF00"/>
                          </a:solidFill>
                          <a:latin typeface="Arial"/>
                          <a:ea typeface="Calibri"/>
                          <a:cs typeface="Times New Roman"/>
                        </a:rPr>
                        <a:t>_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+mj-lt"/>
                          <a:ea typeface="Calibri"/>
                          <a:cs typeface="Times New Roman"/>
                        </a:rPr>
                        <a:t>Газопровод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900" b="0" i="0" u="none" strike="noStrike" dirty="0">
                        <a:solidFill>
                          <a:srgbClr val="000000"/>
                        </a:solidFill>
                        <a:latin typeface="+mj-lt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 baseline="0" dirty="0" smtClean="0">
                          <a:solidFill>
                            <a:srgbClr val="000000"/>
                          </a:solidFill>
                          <a:latin typeface="+mj-lt"/>
                        </a:rPr>
                        <a:t>   Г</a:t>
                      </a:r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latin typeface="+mj-lt"/>
                        </a:rPr>
                        <a:t>раницы 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latin typeface="+mj-lt"/>
                        </a:rPr>
                        <a:t>земельного участка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pSp>
        <p:nvGrpSpPr>
          <p:cNvPr id="29" name="Group 254"/>
          <p:cNvGrpSpPr>
            <a:grpSpLocks/>
          </p:cNvGrpSpPr>
          <p:nvPr/>
        </p:nvGrpSpPr>
        <p:grpSpPr bwMode="auto">
          <a:xfrm>
            <a:off x="6300193" y="6597352"/>
            <a:ext cx="648072" cy="72008"/>
            <a:chOff x="30" y="30"/>
            <a:chExt cx="1785" cy="330"/>
          </a:xfrm>
        </p:grpSpPr>
        <p:sp>
          <p:nvSpPr>
            <p:cNvPr id="30" name="Rectangle 256"/>
            <p:cNvSpPr>
              <a:spLocks noChangeArrowheads="1"/>
            </p:cNvSpPr>
            <p:nvPr/>
          </p:nvSpPr>
          <p:spPr bwMode="auto">
            <a:xfrm>
              <a:off x="30" y="30"/>
              <a:ext cx="1785" cy="330"/>
            </a:xfrm>
            <a:prstGeom prst="rect">
              <a:avLst/>
            </a:prstGeom>
            <a:solidFill>
              <a:srgbClr val="A4A4A4"/>
            </a:solidFill>
            <a:ln w="9525">
              <a:noFill/>
              <a:miter lim="800000"/>
              <a:headEnd/>
              <a:tailEnd/>
            </a:ln>
          </p:spPr>
        </p:sp>
        <p:sp>
          <p:nvSpPr>
            <p:cNvPr id="31" name="Rectangle 255"/>
            <p:cNvSpPr>
              <a:spLocks noChangeArrowheads="1"/>
            </p:cNvSpPr>
            <p:nvPr/>
          </p:nvSpPr>
          <p:spPr bwMode="auto">
            <a:xfrm>
              <a:off x="30" y="30"/>
              <a:ext cx="1785" cy="330"/>
            </a:xfrm>
            <a:prstGeom prst="rect">
              <a:avLst/>
            </a:prstGeom>
            <a:ln>
              <a:headEnd/>
              <a:tailEnd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</p:sp>
      </p:grpSp>
      <p:sp>
        <p:nvSpPr>
          <p:cNvPr id="1026" name="Поле 33"/>
          <p:cNvSpPr txBox="1">
            <a:spLocks noChangeArrowheads="1"/>
          </p:cNvSpPr>
          <p:nvPr/>
        </p:nvSpPr>
        <p:spPr bwMode="auto">
          <a:xfrm>
            <a:off x="1214414" y="6143644"/>
            <a:ext cx="754062" cy="238125"/>
          </a:xfrm>
          <a:prstGeom prst="rect">
            <a:avLst/>
          </a:prstGeom>
          <a:solidFill>
            <a:srgbClr val="FFFFFF"/>
          </a:solidFill>
          <a:ln w="635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5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Точка подключения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5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к ЛЭП </a:t>
            </a:r>
            <a:r>
              <a:rPr kumimoji="0" lang="ru-RU" sz="5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10кВ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27" name="Поле 31"/>
          <p:cNvSpPr txBox="1">
            <a:spLocks noChangeArrowheads="1"/>
          </p:cNvSpPr>
          <p:nvPr/>
        </p:nvSpPr>
        <p:spPr bwMode="auto">
          <a:xfrm>
            <a:off x="2786050" y="5572140"/>
            <a:ext cx="755650" cy="238125"/>
          </a:xfrm>
          <a:prstGeom prst="rect">
            <a:avLst/>
          </a:prstGeom>
          <a:solidFill>
            <a:srgbClr val="FFFFFF"/>
          </a:solidFill>
          <a:ln w="635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5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Точка подключения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5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к газопроводу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35" name="Прямая со стрелкой 34"/>
          <p:cNvCxnSpPr/>
          <p:nvPr/>
        </p:nvCxnSpPr>
        <p:spPr>
          <a:xfrm rot="16200000" flipH="1">
            <a:off x="2607455" y="5607859"/>
            <a:ext cx="142876" cy="7143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028" name="Поле 89"/>
          <p:cNvSpPr txBox="1">
            <a:spLocks noChangeArrowheads="1"/>
          </p:cNvSpPr>
          <p:nvPr/>
        </p:nvSpPr>
        <p:spPr bwMode="auto">
          <a:xfrm>
            <a:off x="2857488" y="6429396"/>
            <a:ext cx="438150" cy="222250"/>
          </a:xfrm>
          <a:prstGeom prst="rect">
            <a:avLst/>
          </a:prstGeom>
          <a:solidFill>
            <a:srgbClr val="FFFFFF"/>
          </a:solidFill>
          <a:ln w="635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Р-0,6Мпа </a:t>
            </a:r>
            <a:r>
              <a:rPr kumimoji="0" lang="ru-RU" sz="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mbria Math" pitchFamily="18" charset="0"/>
                <a:cs typeface="Arial" pitchFamily="34" charset="0"/>
                <a:hlinkClick r:id="rId5" tooltip="Пустое множество"/>
              </a:rPr>
              <a:t>∅</a:t>
            </a:r>
            <a:r>
              <a:rPr kumimoji="0" lang="ru-RU" sz="400" b="0" i="0" u="none" strike="noStrike" cap="none" normalizeH="0" baseline="0" smtClean="0">
                <a:ln>
                  <a:noFill/>
                </a:ln>
                <a:solidFill>
                  <a:srgbClr val="252525"/>
                </a:solidFill>
                <a:effectLst/>
                <a:latin typeface="Arial" pitchFamily="34" charset="0"/>
                <a:cs typeface="Arial" pitchFamily="34" charset="0"/>
              </a:rPr>
              <a:t> 160ммПЭ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7" name="Прямоугольник 36"/>
          <p:cNvSpPr/>
          <p:nvPr/>
        </p:nvSpPr>
        <p:spPr>
          <a:xfrm>
            <a:off x="4786314" y="5786454"/>
            <a:ext cx="25297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Условные обозначения:</a:t>
            </a:r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Рисунок 21"/>
          <p:cNvPicPr/>
          <p:nvPr/>
        </p:nvPicPr>
        <p:blipFill>
          <a:blip r:embed="rId2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o="urn:schemas-microsoft-com:office:office" xmlns:mc="http://schemas.openxmlformats.org/markup-compatibility/2006" xmlns:wpc="http://schemas.microsoft.com/office/word/2010/wordprocessingCanvas" xmlns="" val="0"/>
              </a:ext>
            </a:extLst>
          </a:blip>
          <a:srcRect/>
          <a:stretch>
            <a:fillRect/>
          </a:stretch>
        </p:blipFill>
        <p:spPr bwMode="auto">
          <a:xfrm>
            <a:off x="500034" y="3786190"/>
            <a:ext cx="3109768" cy="2852208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Пятиугольник 3"/>
          <p:cNvSpPr/>
          <p:nvPr/>
        </p:nvSpPr>
        <p:spPr>
          <a:xfrm>
            <a:off x="0" y="260648"/>
            <a:ext cx="4139952" cy="504056"/>
          </a:xfrm>
          <a:prstGeom prst="homePlate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ятиугольник 4"/>
          <p:cNvSpPr/>
          <p:nvPr/>
        </p:nvSpPr>
        <p:spPr>
          <a:xfrm rot="10800000">
            <a:off x="4427984" y="260648"/>
            <a:ext cx="4716016" cy="504056"/>
          </a:xfrm>
          <a:prstGeom prst="homePlate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179512" y="260648"/>
            <a:ext cx="3888432" cy="432047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 lnSpcReduction="10000"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ru-RU" sz="1200" dirty="0" smtClean="0"/>
              <a:t>Тюменская область, </a:t>
            </a:r>
            <a:r>
              <a:rPr lang="ru-RU" sz="1200" dirty="0" err="1" smtClean="0"/>
              <a:t>Голышмановский</a:t>
            </a:r>
            <a:r>
              <a:rPr lang="ru-RU" sz="1200" dirty="0" smtClean="0"/>
              <a:t> район западная часть поселка</a:t>
            </a: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7" name="Подзаголовок 2"/>
          <p:cNvSpPr txBox="1">
            <a:spLocks/>
          </p:cNvSpPr>
          <p:nvPr/>
        </p:nvSpPr>
        <p:spPr>
          <a:xfrm>
            <a:off x="5436096" y="260648"/>
            <a:ext cx="3600400" cy="504056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/>
          <a:p>
            <a:pPr marL="342900" lvl="0" indent="-342900">
              <a:spcBef>
                <a:spcPct val="20000"/>
              </a:spcBef>
              <a:defRPr/>
            </a:pPr>
            <a:r>
              <a:rPr lang="ru-RU" sz="1400" dirty="0" smtClean="0"/>
              <a:t>Инвестиционная площадка </a:t>
            </a:r>
            <a:r>
              <a:rPr lang="ru-RU" sz="1400" dirty="0" err="1" smtClean="0"/>
              <a:t>д</a:t>
            </a:r>
            <a:r>
              <a:rPr lang="en-US" sz="1400" dirty="0" err="1" smtClean="0"/>
              <a:t>ля</a:t>
            </a:r>
            <a:r>
              <a:rPr lang="ru-RU" sz="1400" dirty="0" smtClean="0"/>
              <a:t> строительства убойного цеха и переработки мяса</a:t>
            </a: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8" name="Рисунок 7" descr="t123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67544" y="908720"/>
            <a:ext cx="3312368" cy="2502588"/>
          </a:xfrm>
          <a:prstGeom prst="rect">
            <a:avLst/>
          </a:prstGeom>
        </p:spPr>
      </p:pic>
      <p:cxnSp>
        <p:nvCxnSpPr>
          <p:cNvPr id="9" name="Прямая со стрелкой 8"/>
          <p:cNvCxnSpPr>
            <a:stCxn id="23" idx="4"/>
          </p:cNvCxnSpPr>
          <p:nvPr/>
        </p:nvCxnSpPr>
        <p:spPr>
          <a:xfrm rot="5400000" flipH="1" flipV="1">
            <a:off x="1072566" y="2883910"/>
            <a:ext cx="739765" cy="25831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10" name="Рисунок 9" descr="герб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716016" y="332656"/>
            <a:ext cx="576064" cy="360040"/>
          </a:xfrm>
          <a:prstGeom prst="rect">
            <a:avLst/>
          </a:prstGeom>
        </p:spPr>
      </p:pic>
      <p:graphicFrame>
        <p:nvGraphicFramePr>
          <p:cNvPr id="11" name="Таблица 10"/>
          <p:cNvGraphicFramePr>
            <a:graphicFrameLocks noGrp="1"/>
          </p:cNvGraphicFramePr>
          <p:nvPr/>
        </p:nvGraphicFramePr>
        <p:xfrm>
          <a:off x="3857620" y="857233"/>
          <a:ext cx="5000660" cy="5027532"/>
        </p:xfrm>
        <a:graphic>
          <a:graphicData uri="http://schemas.openxmlformats.org/drawingml/2006/table">
            <a:tbl>
              <a:tblPr>
                <a:tableStyleId>{BDBED569-4797-4DF1-A0F4-6AAB3CD982D8}</a:tableStyleId>
              </a:tblPr>
              <a:tblGrid>
                <a:gridCol w="1357322"/>
                <a:gridCol w="3643338"/>
              </a:tblGrid>
              <a:tr h="183459">
                <a:tc>
                  <a:txBody>
                    <a:bodyPr/>
                    <a:lstStyle/>
                    <a:p>
                      <a:pPr algn="l" fontAlgn="auto"/>
                      <a:r>
                        <a:rPr lang="ru-RU" sz="900" b="1" u="none" strike="noStrike" dirty="0" smtClean="0"/>
                        <a:t>Площадь площадки </a:t>
                      </a:r>
                      <a:endParaRPr lang="ru-RU" sz="900" b="1" i="1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418" marR="8418" marT="8418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Calibri"/>
                          <a:ea typeface="Calibri"/>
                          <a:cs typeface="Times New Roman"/>
                        </a:rPr>
                        <a:t>290400кв.м.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78040">
                <a:tc>
                  <a:txBody>
                    <a:bodyPr/>
                    <a:lstStyle/>
                    <a:p>
                      <a:pPr algn="l" fontAlgn="auto"/>
                      <a:r>
                        <a:rPr lang="ru-RU" sz="900" b="1" u="none" strike="noStrike" dirty="0"/>
                        <a:t>Кадастровый номер участка/квартала  </a:t>
                      </a:r>
                      <a:endParaRPr lang="ru-RU" sz="900" b="1" i="1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418" marR="8418" marT="8418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Calibri"/>
                          <a:ea typeface="Calibri"/>
                          <a:cs typeface="Times New Roman"/>
                        </a:rPr>
                        <a:t>72:07:0901001 не </a:t>
                      </a:r>
                      <a:r>
                        <a:rPr lang="ru-RU" sz="1000" dirty="0" smtClean="0">
                          <a:latin typeface="Calibri"/>
                          <a:ea typeface="Calibri"/>
                          <a:cs typeface="Times New Roman"/>
                        </a:rPr>
                        <a:t>замежеван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89723">
                <a:tc>
                  <a:txBody>
                    <a:bodyPr/>
                    <a:lstStyle/>
                    <a:p>
                      <a:pPr algn="l" fontAlgn="auto"/>
                      <a:r>
                        <a:rPr lang="ru-RU" sz="900" b="1" u="none" strike="noStrike" dirty="0"/>
                        <a:t>Собственник </a:t>
                      </a:r>
                      <a:endParaRPr lang="ru-RU" sz="900" b="1" i="1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418" marR="8418" marT="8418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Calibri"/>
                          <a:ea typeface="Calibri"/>
                          <a:cs typeface="Times New Roman"/>
                        </a:rPr>
                        <a:t>Муниципальная собственность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76341">
                <a:tc>
                  <a:txBody>
                    <a:bodyPr/>
                    <a:lstStyle/>
                    <a:p>
                      <a:pPr algn="l" fontAlgn="auto"/>
                      <a:r>
                        <a:rPr lang="ru-RU" sz="900" b="1" u="none" strike="noStrike" dirty="0"/>
                        <a:t>Категория </a:t>
                      </a:r>
                      <a:r>
                        <a:rPr lang="ru-RU" sz="900" b="1" u="none" strike="noStrike" dirty="0" smtClean="0"/>
                        <a:t>земель</a:t>
                      </a:r>
                      <a:endParaRPr lang="ru-RU" sz="900" b="1" i="1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418" marR="8418" marT="8418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Calibri"/>
                          <a:ea typeface="Calibri"/>
                          <a:cs typeface="Times New Roman"/>
                        </a:rPr>
                        <a:t>Земли населенных пунктов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80817">
                <a:tc>
                  <a:txBody>
                    <a:bodyPr/>
                    <a:lstStyle/>
                    <a:p>
                      <a:pPr algn="l" fontAlgn="auto"/>
                      <a:r>
                        <a:rPr lang="ru-RU" sz="900" b="1" u="none" strike="noStrike" dirty="0"/>
                        <a:t>Вид разрешенного использования </a:t>
                      </a:r>
                      <a:endParaRPr lang="ru-RU" sz="900" b="1" i="1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418" marR="8418" marT="8418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Calibri"/>
                          <a:ea typeface="Calibri"/>
                          <a:cs typeface="Times New Roman"/>
                        </a:rPr>
                        <a:t>Для промышленного и сельскохозяйственного производства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40307">
                <a:tc>
                  <a:txBody>
                    <a:bodyPr/>
                    <a:lstStyle/>
                    <a:p>
                      <a:pPr algn="l" fontAlgn="auto"/>
                      <a:r>
                        <a:rPr lang="ru-RU" sz="900" b="1" u="none" strike="noStrike" dirty="0"/>
                        <a:t>Электроснабжение</a:t>
                      </a:r>
                      <a:endParaRPr lang="ru-RU" sz="900" b="1" i="1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418" marR="8418" marT="8418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highlight>
                            <a:srgbClr val="FFFF00"/>
                          </a:highlight>
                          <a:latin typeface="Calibri"/>
                          <a:ea typeface="Calibri"/>
                          <a:cs typeface="Times New Roman"/>
                        </a:rPr>
                        <a:t>На расстоянии 200м от участка проходит Ф.Райцентр I, от опоры №1 по опору №147 Тюменская область, р.п. Голышманово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473519">
                <a:tc>
                  <a:txBody>
                    <a:bodyPr/>
                    <a:lstStyle/>
                    <a:p>
                      <a:pPr algn="l" fontAlgn="auto"/>
                      <a:r>
                        <a:rPr lang="ru-RU" sz="900" b="1" u="none" strike="noStrike" dirty="0"/>
                        <a:t>Газоснабжение </a:t>
                      </a:r>
                      <a:endParaRPr lang="ru-RU" sz="900" b="1" i="1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418" marR="8418" marT="8418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Calibri"/>
                          <a:ea typeface="Calibri"/>
                          <a:cs typeface="Times New Roman"/>
                        </a:rPr>
                        <a:t>ГРС Голышманово. Действующий газопровод  </a:t>
                      </a:r>
                      <a:r>
                        <a:rPr lang="ru-RU" sz="900" dirty="0">
                          <a:latin typeface="Calibri"/>
                          <a:ea typeface="Calibri"/>
                          <a:cs typeface="Times New Roman"/>
                        </a:rPr>
                        <a:t>по ул. Гагарина, </a:t>
                      </a:r>
                      <a:r>
                        <a:rPr lang="ru-RU" sz="900" dirty="0" smtClean="0">
                          <a:latin typeface="Calibri"/>
                          <a:ea typeface="Calibri"/>
                          <a:cs typeface="Times New Roman"/>
                        </a:rPr>
                        <a:t> стальной диаметром 325мм заходит на  участок, полиэтиленовая труба диаметром 110мм  от точки подключения</a:t>
                      </a:r>
                      <a:r>
                        <a:rPr lang="ru-RU" sz="900" baseline="0" dirty="0" smtClean="0">
                          <a:latin typeface="Calibri"/>
                          <a:ea typeface="Calibri"/>
                          <a:cs typeface="Times New Roman"/>
                        </a:rPr>
                        <a:t> до участка </a:t>
                      </a:r>
                      <a:r>
                        <a:rPr lang="ru-RU" sz="900" dirty="0" smtClean="0">
                          <a:latin typeface="Calibri"/>
                          <a:ea typeface="Calibri"/>
                          <a:cs typeface="Times New Roman"/>
                        </a:rPr>
                        <a:t>100-150м</a:t>
                      </a:r>
                      <a:r>
                        <a:rPr lang="ru-RU" sz="900" dirty="0">
                          <a:latin typeface="Calibri"/>
                          <a:ea typeface="Calibri"/>
                          <a:cs typeface="Times New Roman"/>
                        </a:rPr>
                        <a:t>.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40307">
                <a:tc>
                  <a:txBody>
                    <a:bodyPr/>
                    <a:lstStyle/>
                    <a:p>
                      <a:pPr algn="l" fontAlgn="auto"/>
                      <a:r>
                        <a:rPr lang="ru-RU" sz="900" b="1" u="none" strike="noStrike" dirty="0"/>
                        <a:t>Водоснабжение </a:t>
                      </a:r>
                      <a:endParaRPr lang="ru-RU" sz="900" b="1" i="1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418" marR="8418" marT="8418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Calibri"/>
                          <a:ea typeface="Calibri"/>
                          <a:cs typeface="Times New Roman"/>
                        </a:rPr>
                        <a:t>Водопровод по ул. Чапаева-ул. Гагарина, станция 2 подъема, 2100м.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73545">
                <a:tc>
                  <a:txBody>
                    <a:bodyPr/>
                    <a:lstStyle/>
                    <a:p>
                      <a:pPr algn="l" fontAlgn="auto"/>
                      <a:r>
                        <a:rPr lang="ru-RU" sz="900" b="1" u="none" strike="noStrike" dirty="0"/>
                        <a:t>Канализация</a:t>
                      </a:r>
                      <a:endParaRPr lang="ru-RU" sz="900" b="1" i="1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418" marR="8418" marT="8418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Calibri"/>
                          <a:ea typeface="Calibri"/>
                          <a:cs typeface="Times New Roman"/>
                        </a:rPr>
                        <a:t>Центральная канализация отсутствует.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40307">
                <a:tc>
                  <a:txBody>
                    <a:bodyPr/>
                    <a:lstStyle/>
                    <a:p>
                      <a:pPr algn="l" fontAlgn="auto"/>
                      <a:r>
                        <a:rPr lang="ru-RU" sz="900" b="1" u="none" strike="noStrike" dirty="0"/>
                        <a:t>Подъездные пути</a:t>
                      </a:r>
                      <a:endParaRPr lang="ru-RU" sz="900" b="1" i="1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418" marR="8418" marT="8418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Calibri"/>
                          <a:ea typeface="Calibri"/>
                          <a:cs typeface="Times New Roman"/>
                        </a:rPr>
                        <a:t>До дороги с асфальтовым покрытием в восточную часть </a:t>
                      </a:r>
                      <a:r>
                        <a:rPr lang="ru-RU" sz="1000" dirty="0" smtClean="0">
                          <a:latin typeface="Calibri"/>
                          <a:ea typeface="Calibri"/>
                          <a:cs typeface="Times New Roman"/>
                        </a:rPr>
                        <a:t> поселка р.п. Голышманово – </a:t>
                      </a:r>
                      <a:r>
                        <a:rPr lang="ru-RU" sz="1000" dirty="0">
                          <a:latin typeface="Calibri"/>
                          <a:ea typeface="Calibri"/>
                          <a:cs typeface="Times New Roman"/>
                        </a:rPr>
                        <a:t>200 метров.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680614">
                <a:tc>
                  <a:txBody>
                    <a:bodyPr/>
                    <a:lstStyle/>
                    <a:p>
                      <a:pPr algn="l" fontAlgn="auto"/>
                      <a:r>
                        <a:rPr lang="ru-RU" sz="900" b="1" u="none" strike="noStrike" dirty="0"/>
                        <a:t>Телефонизация/интернет</a:t>
                      </a:r>
                      <a:endParaRPr lang="ru-RU" sz="900" b="1" i="1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418" marR="8418" marT="8418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/>
                        <a:t>Центральная сеть (расстояние (м)), Расчетная стоимость обеспечения земельного участка инженерной инфраструктурой, млн.руб.</a:t>
                      </a:r>
                      <a:r>
                        <a:rPr lang="ru-RU" sz="1000" dirty="0" smtClean="0">
                          <a:latin typeface="+mn-lt"/>
                          <a:ea typeface="Calibri"/>
                          <a:cs typeface="Times New Roman"/>
                        </a:rPr>
                        <a:t> (Возможно  по индивидуальному проекту)</a:t>
                      </a:r>
                      <a:endParaRPr lang="ru-RU" sz="11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78040">
                <a:tc>
                  <a:txBody>
                    <a:bodyPr/>
                    <a:lstStyle/>
                    <a:p>
                      <a:pPr algn="l" fontAlgn="auto"/>
                      <a:r>
                        <a:rPr lang="ru-RU" sz="900" b="1" u="none" strike="noStrike" dirty="0">
                          <a:solidFill>
                            <a:schemeClr val="tx1"/>
                          </a:solidFill>
                        </a:rPr>
                        <a:t>Удаленность от ближайшей </a:t>
                      </a:r>
                      <a:r>
                        <a:rPr lang="ru-RU" sz="900" b="1" u="none" strike="noStrike" dirty="0" smtClean="0">
                          <a:solidFill>
                            <a:schemeClr val="tx1"/>
                          </a:solidFill>
                        </a:rPr>
                        <a:t>Ж/Д станции</a:t>
                      </a:r>
                      <a:endParaRPr lang="ru-RU" sz="900" b="1" i="1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8418" marR="8418" marT="8418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Times New Roman"/>
                        </a:rPr>
                        <a:t>2км</a:t>
                      </a:r>
                      <a:endParaRPr lang="ru-RU" sz="11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78040">
                <a:tc>
                  <a:txBody>
                    <a:bodyPr/>
                    <a:lstStyle/>
                    <a:p>
                      <a:pPr algn="l" fontAlgn="auto"/>
                      <a:r>
                        <a:rPr lang="ru-RU" sz="900" b="1" u="none" strike="noStrike" dirty="0"/>
                        <a:t>Стоимость </a:t>
                      </a:r>
                      <a:r>
                        <a:rPr lang="ru-RU" sz="900" b="1" u="none" strike="noStrike" dirty="0" smtClean="0"/>
                        <a:t>аренды/выкупа</a:t>
                      </a:r>
                      <a:endParaRPr lang="ru-RU" sz="900" b="1" i="1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418" marR="8418" marT="8418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Calibri"/>
                          <a:ea typeface="Calibri"/>
                          <a:cs typeface="Times New Roman"/>
                        </a:rPr>
                        <a:t>Информация уточняется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412921">
                <a:tc>
                  <a:txBody>
                    <a:bodyPr/>
                    <a:lstStyle/>
                    <a:p>
                      <a:pPr algn="l" fontAlgn="auto"/>
                      <a:r>
                        <a:rPr lang="ru-RU" sz="900" b="1" u="none" strike="noStrike" dirty="0"/>
                        <a:t>Дополнительная информация о земельном участке </a:t>
                      </a:r>
                      <a:endParaRPr lang="ru-RU" sz="900" b="1" i="1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418" marR="8418" marT="8418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Calibri"/>
                          <a:ea typeface="Calibri"/>
                          <a:cs typeface="Times New Roman"/>
                        </a:rPr>
                        <a:t>Население р.п. </a:t>
                      </a:r>
                      <a:r>
                        <a:rPr lang="ru-RU" sz="1000" dirty="0" smtClean="0">
                          <a:latin typeface="Calibri"/>
                          <a:ea typeface="Calibri"/>
                          <a:cs typeface="Times New Roman"/>
                        </a:rPr>
                        <a:t>Голышманово-14400чел</a:t>
                      </a:r>
                      <a:r>
                        <a:rPr lang="ru-RU" sz="1000" dirty="0">
                          <a:latin typeface="Calibri"/>
                          <a:ea typeface="Calibri"/>
                          <a:cs typeface="Times New Roman"/>
                        </a:rPr>
                        <a:t>.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510461">
                <a:tc>
                  <a:txBody>
                    <a:bodyPr/>
                    <a:lstStyle/>
                    <a:p>
                      <a:pPr algn="l" fontAlgn="auto"/>
                      <a:r>
                        <a:rPr lang="ru-RU" sz="900" b="1" u="none" strike="noStrike" dirty="0"/>
                        <a:t>Данные о </a:t>
                      </a:r>
                      <a:r>
                        <a:rPr lang="ru-RU" sz="900" b="1" u="none" strike="noStrike" dirty="0" smtClean="0"/>
                        <a:t>заявителе</a:t>
                      </a:r>
                      <a:endParaRPr lang="ru-RU" sz="900" b="1" i="1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418" marR="8418" marT="8418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Calibri"/>
                          <a:ea typeface="Calibri"/>
                          <a:cs typeface="Times New Roman"/>
                        </a:rPr>
                        <a:t>Первый заместитель Главы района Попов Владимир Николаевич, тел.(834546)2-52-20, +79048769376, E-mail:popov1206@yandex.ru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3" name="Скругленная прямоугольная выноска 22"/>
          <p:cNvSpPr/>
          <p:nvPr/>
        </p:nvSpPr>
        <p:spPr>
          <a:xfrm>
            <a:off x="395536" y="3573016"/>
            <a:ext cx="3312368" cy="3168352"/>
          </a:xfrm>
          <a:prstGeom prst="wedgeRoundRectCallout">
            <a:avLst>
              <a:gd name="adj1" fmla="val -22293"/>
              <a:gd name="adj2" fmla="val -55999"/>
              <a:gd name="adj3" fmla="val 16667"/>
            </a:avLst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211960" y="6064089"/>
          <a:ext cx="4686299" cy="589782"/>
        </p:xfrm>
        <a:graphic>
          <a:graphicData uri="http://schemas.openxmlformats.org/drawingml/2006/table">
            <a:tbl>
              <a:tblPr/>
              <a:tblGrid>
                <a:gridCol w="608775"/>
                <a:gridCol w="1398280"/>
                <a:gridCol w="862431"/>
                <a:gridCol w="1816813"/>
              </a:tblGrid>
              <a:tr h="21602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05460" algn="ctr"/>
                        </a:tabLst>
                      </a:pPr>
                      <a:r>
                        <a:rPr lang="ru-RU" sz="900" b="1" dirty="0">
                          <a:solidFill>
                            <a:srgbClr val="FF0000"/>
                          </a:solidFill>
                          <a:latin typeface="Arial"/>
                          <a:ea typeface="Calibri"/>
                          <a:cs typeface="Times New Roman"/>
                        </a:rPr>
                        <a:t>___Л___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+mj-lt"/>
                          <a:ea typeface="Calibri"/>
                          <a:cs typeface="Times New Roman"/>
                        </a:rPr>
                        <a:t>ЛЭП 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05460" algn="ctr"/>
                        </a:tabLst>
                      </a:pPr>
                      <a:r>
                        <a:rPr lang="ru-RU" sz="900" b="1" dirty="0">
                          <a:solidFill>
                            <a:srgbClr val="800000"/>
                          </a:solidFill>
                          <a:latin typeface="+mj-lt"/>
                          <a:ea typeface="Calibri"/>
                          <a:cs typeface="Times New Roman"/>
                        </a:rPr>
                        <a:t>_____К____</a:t>
                      </a:r>
                      <a:endParaRPr lang="ru-RU" sz="900" dirty="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+mj-lt"/>
                          <a:ea typeface="Calibri"/>
                          <a:cs typeface="Times New Roman"/>
                        </a:rPr>
                        <a:t>Канализация бытовая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05460" algn="ctr"/>
                        </a:tabLst>
                      </a:pPr>
                      <a:r>
                        <a:rPr lang="ru-RU" sz="900" b="1" dirty="0">
                          <a:solidFill>
                            <a:srgbClr val="00FFFF"/>
                          </a:solidFill>
                          <a:latin typeface="Arial"/>
                          <a:ea typeface="Calibri"/>
                          <a:cs typeface="Times New Roman"/>
                        </a:rPr>
                        <a:t>____В</a:t>
                      </a:r>
                      <a:r>
                        <a:rPr lang="ru-RU" sz="900" b="1" dirty="0" smtClean="0">
                          <a:solidFill>
                            <a:srgbClr val="00FFFF"/>
                          </a:solidFill>
                          <a:latin typeface="Arial"/>
                          <a:ea typeface="Calibri"/>
                          <a:cs typeface="Times New Roman"/>
                        </a:rPr>
                        <a:t>__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+mj-lt"/>
                          <a:ea typeface="Calibri"/>
                          <a:cs typeface="Times New Roman"/>
                        </a:rPr>
                        <a:t>Водопровод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05460" algn="ctr"/>
                        </a:tabLst>
                      </a:pPr>
                      <a:r>
                        <a:rPr lang="ru-RU" sz="900" b="1" dirty="0">
                          <a:solidFill>
                            <a:srgbClr val="FF99CC"/>
                          </a:solidFill>
                          <a:latin typeface="+mj-lt"/>
                          <a:ea typeface="Calibri"/>
                          <a:cs typeface="Times New Roman"/>
                        </a:rPr>
                        <a:t>____V____</a:t>
                      </a:r>
                      <a:endParaRPr lang="ru-RU" sz="900" dirty="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+mj-lt"/>
                          <a:ea typeface="Calibri"/>
                          <a:cs typeface="Times New Roman"/>
                        </a:rPr>
                        <a:t>Линия связи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1836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05460" algn="ctr"/>
                        </a:tabLst>
                      </a:pPr>
                      <a:r>
                        <a:rPr lang="ru-RU" sz="900" b="1" dirty="0">
                          <a:solidFill>
                            <a:srgbClr val="FFFF00"/>
                          </a:solidFill>
                          <a:latin typeface="Arial"/>
                          <a:ea typeface="Calibri"/>
                          <a:cs typeface="Times New Roman"/>
                        </a:rPr>
                        <a:t>_____Г</a:t>
                      </a:r>
                      <a:r>
                        <a:rPr lang="ru-RU" sz="900" b="1" dirty="0" smtClean="0">
                          <a:solidFill>
                            <a:srgbClr val="FFFF00"/>
                          </a:solidFill>
                          <a:latin typeface="Arial"/>
                          <a:ea typeface="Calibri"/>
                          <a:cs typeface="Times New Roman"/>
                        </a:rPr>
                        <a:t>_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+mj-lt"/>
                          <a:ea typeface="Calibri"/>
                          <a:cs typeface="Times New Roman"/>
                        </a:rPr>
                        <a:t>Газопровод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900" b="0" i="0" u="none" strike="noStrike" dirty="0">
                        <a:solidFill>
                          <a:srgbClr val="000000"/>
                        </a:solidFill>
                        <a:latin typeface="+mj-lt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 baseline="0" dirty="0" smtClean="0">
                          <a:solidFill>
                            <a:srgbClr val="000000"/>
                          </a:solidFill>
                          <a:latin typeface="+mj-lt"/>
                        </a:rPr>
                        <a:t>   Г</a:t>
                      </a:r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latin typeface="+mj-lt"/>
                        </a:rPr>
                        <a:t>раницы 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latin typeface="+mj-lt"/>
                        </a:rPr>
                        <a:t>земельного участка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pSp>
        <p:nvGrpSpPr>
          <p:cNvPr id="2" name="Group 254"/>
          <p:cNvGrpSpPr>
            <a:grpSpLocks/>
          </p:cNvGrpSpPr>
          <p:nvPr/>
        </p:nvGrpSpPr>
        <p:grpSpPr bwMode="auto">
          <a:xfrm>
            <a:off x="6300193" y="6597352"/>
            <a:ext cx="648072" cy="72008"/>
            <a:chOff x="30" y="30"/>
            <a:chExt cx="1785" cy="330"/>
          </a:xfrm>
        </p:grpSpPr>
        <p:sp>
          <p:nvSpPr>
            <p:cNvPr id="30" name="Rectangle 256"/>
            <p:cNvSpPr>
              <a:spLocks noChangeArrowheads="1"/>
            </p:cNvSpPr>
            <p:nvPr/>
          </p:nvSpPr>
          <p:spPr bwMode="auto">
            <a:xfrm>
              <a:off x="30" y="30"/>
              <a:ext cx="1785" cy="330"/>
            </a:xfrm>
            <a:prstGeom prst="rect">
              <a:avLst/>
            </a:prstGeom>
            <a:solidFill>
              <a:srgbClr val="A4A4A4"/>
            </a:solidFill>
            <a:ln w="9525">
              <a:noFill/>
              <a:miter lim="800000"/>
              <a:headEnd/>
              <a:tailEnd/>
            </a:ln>
          </p:spPr>
        </p:sp>
        <p:sp>
          <p:nvSpPr>
            <p:cNvPr id="31" name="Rectangle 255"/>
            <p:cNvSpPr>
              <a:spLocks noChangeArrowheads="1"/>
            </p:cNvSpPr>
            <p:nvPr/>
          </p:nvSpPr>
          <p:spPr bwMode="auto">
            <a:xfrm>
              <a:off x="30" y="30"/>
              <a:ext cx="1785" cy="330"/>
            </a:xfrm>
            <a:prstGeom prst="rect">
              <a:avLst/>
            </a:prstGeom>
            <a:ln>
              <a:headEnd/>
              <a:tailEnd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</p:sp>
      </p:grpSp>
      <p:sp>
        <p:nvSpPr>
          <p:cNvPr id="1026" name="Поле 33"/>
          <p:cNvSpPr txBox="1">
            <a:spLocks noChangeArrowheads="1"/>
          </p:cNvSpPr>
          <p:nvPr/>
        </p:nvSpPr>
        <p:spPr bwMode="auto">
          <a:xfrm>
            <a:off x="214282" y="6429396"/>
            <a:ext cx="754062" cy="238125"/>
          </a:xfrm>
          <a:prstGeom prst="rect">
            <a:avLst/>
          </a:prstGeom>
          <a:solidFill>
            <a:srgbClr val="FFFFFF"/>
          </a:solidFill>
          <a:ln w="635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5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Точка подключения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5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к ЛЭП </a:t>
            </a:r>
            <a:r>
              <a:rPr kumimoji="0" lang="ru-RU" sz="5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10кВ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27" name="Поле 31"/>
          <p:cNvSpPr txBox="1">
            <a:spLocks noChangeArrowheads="1"/>
          </p:cNvSpPr>
          <p:nvPr/>
        </p:nvSpPr>
        <p:spPr bwMode="auto">
          <a:xfrm>
            <a:off x="214282" y="5572140"/>
            <a:ext cx="755650" cy="238125"/>
          </a:xfrm>
          <a:prstGeom prst="rect">
            <a:avLst/>
          </a:prstGeom>
          <a:solidFill>
            <a:srgbClr val="FFFFFF"/>
          </a:solidFill>
          <a:ln w="635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5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Точка подключения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5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к газопроводу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35" name="Прямая со стрелкой 34"/>
          <p:cNvCxnSpPr/>
          <p:nvPr/>
        </p:nvCxnSpPr>
        <p:spPr>
          <a:xfrm rot="16200000" flipH="1">
            <a:off x="2607455" y="5607859"/>
            <a:ext cx="142876" cy="7143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7" name="Прямоугольник 36"/>
          <p:cNvSpPr/>
          <p:nvPr/>
        </p:nvSpPr>
        <p:spPr>
          <a:xfrm>
            <a:off x="4929190" y="5786454"/>
            <a:ext cx="252973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Условные обозначения:</a:t>
            </a:r>
            <a:endParaRPr lang="ru-RU" dirty="0"/>
          </a:p>
        </p:txBody>
      </p:sp>
      <p:sp>
        <p:nvSpPr>
          <p:cNvPr id="2050" name="Поле 99"/>
          <p:cNvSpPr txBox="1">
            <a:spLocks noChangeArrowheads="1"/>
          </p:cNvSpPr>
          <p:nvPr/>
        </p:nvSpPr>
        <p:spPr bwMode="auto">
          <a:xfrm>
            <a:off x="2285984" y="3643314"/>
            <a:ext cx="628650" cy="227013"/>
          </a:xfrm>
          <a:prstGeom prst="rect">
            <a:avLst/>
          </a:prstGeom>
          <a:solidFill>
            <a:srgbClr val="FFFFFF"/>
          </a:solidFill>
          <a:ln w="635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Стальной Р-0,6Мпа </a:t>
            </a:r>
            <a:r>
              <a:rPr kumimoji="0" lang="ru-RU" sz="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mbria Math" pitchFamily="18" charset="0"/>
                <a:cs typeface="Arial" pitchFamily="34" charset="0"/>
                <a:hlinkClick r:id="rId5" tooltip="Пустое множество"/>
              </a:rPr>
              <a:t>∅</a:t>
            </a:r>
            <a:r>
              <a:rPr kumimoji="0" lang="ru-RU" sz="400" b="0" i="0" u="none" strike="noStrike" cap="none" normalizeH="0" baseline="0" smtClean="0">
                <a:ln>
                  <a:noFill/>
                </a:ln>
                <a:solidFill>
                  <a:srgbClr val="252525"/>
                </a:solidFill>
                <a:effectLst/>
                <a:latin typeface="Arial" pitchFamily="34" charset="0"/>
                <a:cs typeface="Arial" pitchFamily="34" charset="0"/>
              </a:rPr>
              <a:t>325мм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51" name="Поле 93"/>
          <p:cNvSpPr txBox="1">
            <a:spLocks noChangeArrowheads="1"/>
          </p:cNvSpPr>
          <p:nvPr/>
        </p:nvSpPr>
        <p:spPr bwMode="auto">
          <a:xfrm>
            <a:off x="1500166" y="5715016"/>
            <a:ext cx="500066" cy="214314"/>
          </a:xfrm>
          <a:prstGeom prst="rect">
            <a:avLst/>
          </a:prstGeom>
          <a:solidFill>
            <a:srgbClr val="FFFFFF"/>
          </a:solidFill>
          <a:ln w="635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ПЭ Р-0,3Мпа </a:t>
            </a:r>
            <a:r>
              <a:rPr kumimoji="0" lang="ru-RU" sz="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 Math" pitchFamily="18" charset="0"/>
                <a:cs typeface="Arial" pitchFamily="34" charset="0"/>
                <a:hlinkClick r:id="rId5" tooltip="Пустое множество"/>
              </a:rPr>
              <a:t>∅</a:t>
            </a:r>
            <a:r>
              <a:rPr kumimoji="0" lang="ru-RU" sz="400" b="0" i="0" u="none" strike="noStrike" cap="none" normalizeH="0" baseline="0" dirty="0" smtClean="0">
                <a:ln>
                  <a:noFill/>
                </a:ln>
                <a:solidFill>
                  <a:srgbClr val="252525"/>
                </a:solidFill>
                <a:effectLst/>
                <a:latin typeface="Arial" pitchFamily="34" charset="0"/>
                <a:cs typeface="Arial" pitchFamily="34" charset="0"/>
              </a:rPr>
              <a:t>110мм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52" name="Прямая соединительная линия 95"/>
          <p:cNvSpPr>
            <a:spLocks noChangeShapeType="1"/>
          </p:cNvSpPr>
          <p:nvPr/>
        </p:nvSpPr>
        <p:spPr bwMode="auto">
          <a:xfrm flipH="1" flipV="1">
            <a:off x="2652690" y="4165615"/>
            <a:ext cx="200025" cy="290513"/>
          </a:xfrm>
          <a:prstGeom prst="line">
            <a:avLst/>
          </a:prstGeom>
          <a:noFill/>
          <a:ln w="25400">
            <a:solidFill>
              <a:srgbClr val="FFFF00"/>
            </a:solidFill>
            <a:round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53" name="Прямая соединительная линия 96"/>
          <p:cNvSpPr>
            <a:spLocks noChangeShapeType="1"/>
          </p:cNvSpPr>
          <p:nvPr/>
        </p:nvSpPr>
        <p:spPr bwMode="auto">
          <a:xfrm flipH="1">
            <a:off x="1857356" y="4165614"/>
            <a:ext cx="793746" cy="192080"/>
          </a:xfrm>
          <a:prstGeom prst="line">
            <a:avLst/>
          </a:prstGeom>
          <a:noFill/>
          <a:ln w="25400">
            <a:solidFill>
              <a:srgbClr val="FFFF00"/>
            </a:solidFill>
            <a:round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54" name="Прямая соединительная линия 97"/>
          <p:cNvSpPr>
            <a:spLocks noChangeShapeType="1"/>
          </p:cNvSpPr>
          <p:nvPr/>
        </p:nvSpPr>
        <p:spPr bwMode="auto">
          <a:xfrm flipV="1">
            <a:off x="887390" y="5572140"/>
            <a:ext cx="469900" cy="455613"/>
          </a:xfrm>
          <a:prstGeom prst="line">
            <a:avLst/>
          </a:prstGeom>
          <a:noFill/>
          <a:ln w="25400">
            <a:solidFill>
              <a:srgbClr val="FFFF00"/>
            </a:solidFill>
            <a:round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55" name="Прямая соединительная линия 98"/>
          <p:cNvSpPr>
            <a:spLocks noChangeShapeType="1"/>
          </p:cNvSpPr>
          <p:nvPr/>
        </p:nvSpPr>
        <p:spPr bwMode="auto">
          <a:xfrm>
            <a:off x="1357290" y="5572140"/>
            <a:ext cx="782638" cy="111125"/>
          </a:xfrm>
          <a:prstGeom prst="line">
            <a:avLst/>
          </a:prstGeom>
          <a:noFill/>
          <a:ln w="25400">
            <a:solidFill>
              <a:srgbClr val="FFFF00"/>
            </a:solidFill>
            <a:round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cxnSp>
        <p:nvCxnSpPr>
          <p:cNvPr id="32" name="Прямая со стрелкой 31"/>
          <p:cNvCxnSpPr/>
          <p:nvPr/>
        </p:nvCxnSpPr>
        <p:spPr>
          <a:xfrm rot="16200000" flipH="1">
            <a:off x="1071538" y="5572140"/>
            <a:ext cx="142876" cy="14287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6" name="Прямая со стрелкой 35"/>
          <p:cNvCxnSpPr/>
          <p:nvPr/>
        </p:nvCxnSpPr>
        <p:spPr>
          <a:xfrm rot="5400000" flipH="1" flipV="1">
            <a:off x="1857356" y="4429132"/>
            <a:ext cx="214314" cy="7143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Picture 11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3857628"/>
            <a:ext cx="3406097" cy="2428892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  <p:sp>
        <p:nvSpPr>
          <p:cNvPr id="4" name="Пятиугольник 3"/>
          <p:cNvSpPr/>
          <p:nvPr/>
        </p:nvSpPr>
        <p:spPr>
          <a:xfrm>
            <a:off x="0" y="260648"/>
            <a:ext cx="4139952" cy="504056"/>
          </a:xfrm>
          <a:prstGeom prst="homePlate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ятиугольник 4"/>
          <p:cNvSpPr/>
          <p:nvPr/>
        </p:nvSpPr>
        <p:spPr>
          <a:xfrm rot="10800000">
            <a:off x="4427984" y="260648"/>
            <a:ext cx="4716016" cy="504056"/>
          </a:xfrm>
          <a:prstGeom prst="homePlate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179512" y="260648"/>
            <a:ext cx="3888432" cy="432047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ru-RU" sz="1200" dirty="0" smtClean="0"/>
              <a:t>Тюменская область, </a:t>
            </a:r>
            <a:r>
              <a:rPr lang="ru-RU" sz="1200" dirty="0" err="1" smtClean="0"/>
              <a:t>Голышмановский</a:t>
            </a:r>
            <a:r>
              <a:rPr lang="ru-RU" sz="1200" dirty="0" smtClean="0"/>
              <a:t> район с. </a:t>
            </a:r>
            <a:r>
              <a:rPr lang="ru-RU" sz="1200" dirty="0" err="1" smtClean="0"/>
              <a:t>Малышенка</a:t>
            </a:r>
            <a:r>
              <a:rPr lang="ru-RU" sz="1200" dirty="0" smtClean="0"/>
              <a:t>, в северо-западной части населенного пункта</a:t>
            </a: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7" name="Подзаголовок 2"/>
          <p:cNvSpPr txBox="1">
            <a:spLocks/>
          </p:cNvSpPr>
          <p:nvPr/>
        </p:nvSpPr>
        <p:spPr>
          <a:xfrm>
            <a:off x="5436096" y="260648"/>
            <a:ext cx="3600400" cy="504056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/>
          <a:p>
            <a:pPr marL="342900" lvl="0" indent="-342900">
              <a:spcBef>
                <a:spcPct val="20000"/>
              </a:spcBef>
              <a:defRPr/>
            </a:pPr>
            <a:r>
              <a:rPr lang="ru-RU" sz="1400" dirty="0" smtClean="0"/>
              <a:t>Инвестиционная площадка </a:t>
            </a:r>
            <a:r>
              <a:rPr lang="ru-RU" sz="1400" dirty="0" err="1" smtClean="0"/>
              <a:t>д</a:t>
            </a:r>
            <a:r>
              <a:rPr lang="en-US" sz="1400" dirty="0" err="1" smtClean="0"/>
              <a:t>ля</a:t>
            </a:r>
            <a:r>
              <a:rPr lang="ru-RU" sz="1400" dirty="0" smtClean="0"/>
              <a:t> производства древесного угля</a:t>
            </a: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8" name="Рисунок 7" descr="t123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67544" y="908720"/>
            <a:ext cx="3312368" cy="2502588"/>
          </a:xfrm>
          <a:prstGeom prst="rect">
            <a:avLst/>
          </a:prstGeom>
        </p:spPr>
      </p:pic>
      <p:cxnSp>
        <p:nvCxnSpPr>
          <p:cNvPr id="9" name="Прямая со стрелкой 8"/>
          <p:cNvCxnSpPr>
            <a:stCxn id="23" idx="4"/>
          </p:cNvCxnSpPr>
          <p:nvPr/>
        </p:nvCxnSpPr>
        <p:spPr>
          <a:xfrm rot="5400000" flipH="1" flipV="1">
            <a:off x="1007050" y="2818393"/>
            <a:ext cx="739764" cy="38934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10" name="Рисунок 9" descr="герб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716016" y="332656"/>
            <a:ext cx="576064" cy="360040"/>
          </a:xfrm>
          <a:prstGeom prst="rect">
            <a:avLst/>
          </a:prstGeom>
        </p:spPr>
      </p:pic>
      <p:graphicFrame>
        <p:nvGraphicFramePr>
          <p:cNvPr id="11" name="Таблица 10"/>
          <p:cNvGraphicFramePr>
            <a:graphicFrameLocks noGrp="1"/>
          </p:cNvGraphicFramePr>
          <p:nvPr/>
        </p:nvGraphicFramePr>
        <p:xfrm>
          <a:off x="3851920" y="980729"/>
          <a:ext cx="5040560" cy="4947229"/>
        </p:xfrm>
        <a:graphic>
          <a:graphicData uri="http://schemas.openxmlformats.org/drawingml/2006/table">
            <a:tbl>
              <a:tblPr>
                <a:tableStyleId>{BDBED569-4797-4DF1-A0F4-6AAB3CD982D8}</a:tableStyleId>
              </a:tblPr>
              <a:tblGrid>
                <a:gridCol w="1368152"/>
                <a:gridCol w="3672408"/>
              </a:tblGrid>
              <a:tr h="216023">
                <a:tc>
                  <a:txBody>
                    <a:bodyPr/>
                    <a:lstStyle/>
                    <a:p>
                      <a:pPr algn="l" fontAlgn="auto"/>
                      <a:r>
                        <a:rPr lang="ru-RU" sz="900" b="1" u="none" strike="noStrike" dirty="0" smtClean="0"/>
                        <a:t>Площадь площадки </a:t>
                      </a:r>
                      <a:endParaRPr lang="ru-RU" sz="900" b="1" i="1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418" marR="8418" marT="8418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Times New Roman"/>
                        </a:rPr>
                        <a:t>35817кв.м.</a:t>
                      </a:r>
                      <a:endParaRPr lang="ru-RU" sz="11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07951">
                <a:tc>
                  <a:txBody>
                    <a:bodyPr/>
                    <a:lstStyle/>
                    <a:p>
                      <a:pPr algn="l" fontAlgn="auto"/>
                      <a:r>
                        <a:rPr lang="ru-RU" sz="900" b="1" u="none" strike="noStrike" dirty="0"/>
                        <a:t>Кадастровый номер участка/квартала  </a:t>
                      </a:r>
                      <a:endParaRPr lang="ru-RU" sz="900" b="1" i="1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418" marR="8418" marT="8418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Times New Roman"/>
                        </a:rPr>
                        <a:t>72:07:1007001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Times New Roman"/>
                        </a:rPr>
                        <a:t>не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Times New Roman"/>
                        </a:rPr>
                        <a:t>замежеван</a:t>
                      </a:r>
                      <a:endParaRPr lang="ru-RU" sz="11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23399">
                <a:tc>
                  <a:txBody>
                    <a:bodyPr/>
                    <a:lstStyle/>
                    <a:p>
                      <a:pPr algn="l" fontAlgn="auto"/>
                      <a:r>
                        <a:rPr lang="ru-RU" sz="900" b="1" u="none" strike="noStrike" dirty="0"/>
                        <a:t>Собственник </a:t>
                      </a:r>
                      <a:endParaRPr lang="ru-RU" sz="900" b="1" i="1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418" marR="8418" marT="8418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Calibri"/>
                          <a:ea typeface="Calibri"/>
                          <a:cs typeface="Times New Roman"/>
                        </a:rPr>
                        <a:t>Муниципальная собственность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07640">
                <a:tc>
                  <a:txBody>
                    <a:bodyPr/>
                    <a:lstStyle/>
                    <a:p>
                      <a:pPr algn="l" fontAlgn="auto"/>
                      <a:r>
                        <a:rPr lang="ru-RU" sz="900" b="1" u="none" strike="noStrike" dirty="0"/>
                        <a:t>Категория </a:t>
                      </a:r>
                      <a:r>
                        <a:rPr lang="ru-RU" sz="900" b="1" u="none" strike="noStrike" dirty="0" smtClean="0"/>
                        <a:t>земель</a:t>
                      </a:r>
                      <a:endParaRPr lang="ru-RU" sz="900" b="1" i="1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418" marR="8418" marT="8418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Calibri"/>
                          <a:ea typeface="Calibri"/>
                          <a:cs typeface="Times New Roman"/>
                        </a:rPr>
                        <a:t>Земли населенных пунктов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30662">
                <a:tc>
                  <a:txBody>
                    <a:bodyPr/>
                    <a:lstStyle/>
                    <a:p>
                      <a:pPr algn="l" fontAlgn="auto"/>
                      <a:r>
                        <a:rPr lang="ru-RU" sz="900" b="1" u="none" strike="noStrike" dirty="0"/>
                        <a:t>Вид разрешенного использования </a:t>
                      </a:r>
                      <a:endParaRPr lang="ru-RU" sz="900" b="1" i="1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418" marR="8418" marT="8418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Calibri"/>
                          <a:ea typeface="Calibri"/>
                          <a:cs typeface="Times New Roman"/>
                        </a:rPr>
                        <a:t>Для промышленного и сельскохозяйственного производства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67886">
                <a:tc>
                  <a:txBody>
                    <a:bodyPr/>
                    <a:lstStyle/>
                    <a:p>
                      <a:pPr algn="l" fontAlgn="auto"/>
                      <a:r>
                        <a:rPr lang="ru-RU" sz="900" b="1" u="none" strike="noStrike" dirty="0"/>
                        <a:t>Электроснабжение</a:t>
                      </a:r>
                      <a:endParaRPr lang="ru-RU" sz="900" b="1" i="1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418" marR="8418" marT="8418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76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/>
                      </a:pPr>
                      <a:r>
                        <a:rPr lang="ru-RU" sz="1000" dirty="0" smtClean="0">
                          <a:solidFill>
                            <a:srgbClr val="FF0000"/>
                          </a:solidFill>
                          <a:highlight>
                            <a:srgbClr val="FFFF00"/>
                          </a:highlight>
                          <a:latin typeface="+mj-lt"/>
                          <a:ea typeface="Calibri"/>
                          <a:cs typeface="Times New Roman"/>
                        </a:rPr>
                        <a:t>На расстоянии 200м от участка проходит </a:t>
                      </a:r>
                      <a:r>
                        <a:rPr lang="ru-RU" sz="1000" dirty="0" smtClean="0">
                          <a:solidFill>
                            <a:srgbClr val="FF0000"/>
                          </a:solidFill>
                          <a:highlight>
                            <a:srgbClr val="FFFF00"/>
                          </a:highlight>
                          <a:latin typeface="+mj-lt"/>
                          <a:ea typeface="Calibri"/>
                          <a:cs typeface="Times New Roman"/>
                        </a:rPr>
                        <a:t>л</a:t>
                      </a: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+mj-lt"/>
                          <a:cs typeface="Arial" pitchFamily="34" charset="0"/>
                        </a:rPr>
                        <a:t>иния </a:t>
                      </a:r>
                      <a:r>
                        <a:rPr kumimoji="0" lang="ru-RU" sz="10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Arial" pitchFamily="34" charset="0"/>
                        </a:rPr>
                        <a:t>ЭСК ВЛ-10кВ, фидер "Хмелевка", ФД-10, </a:t>
                      </a: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+mj-lt"/>
                          <a:cs typeface="Arial" pitchFamily="34" charset="0"/>
                        </a:rPr>
                        <a:t>Тюменская область, </a:t>
                      </a:r>
                      <a:r>
                        <a:rPr kumimoji="0" lang="ru-RU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+mj-lt"/>
                          <a:cs typeface="Arial" pitchFamily="34" charset="0"/>
                        </a:rPr>
                        <a:t>Голышмановский</a:t>
                      </a: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+mj-lt"/>
                          <a:cs typeface="Arial" pitchFamily="34" charset="0"/>
                        </a:rPr>
                        <a:t> район, 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+mj-lt"/>
                        <a:cs typeface="Arial" pitchFamily="34" charset="0"/>
                      </a:endParaRPr>
                    </a:p>
                  </a:txBody>
                  <a:tcPr marL="68400" marR="68400" marT="71159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67886">
                <a:tc>
                  <a:txBody>
                    <a:bodyPr/>
                    <a:lstStyle/>
                    <a:p>
                      <a:pPr algn="l" fontAlgn="auto"/>
                      <a:r>
                        <a:rPr lang="ru-RU" sz="900" b="1" u="none" strike="noStrike" dirty="0"/>
                        <a:t>Газоснабжение </a:t>
                      </a:r>
                      <a:endParaRPr lang="ru-RU" sz="900" b="1" i="1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418" marR="8418" marT="8418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76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pitchFamily="34" charset="0"/>
                        </a:rPr>
                        <a:t>Действующий газопровод. От точки подключения до земельного участка составит 250м. </a:t>
                      </a:r>
                    </a:p>
                  </a:txBody>
                  <a:tcPr marL="68400" marR="68400" marT="71159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22475">
                <a:tc>
                  <a:txBody>
                    <a:bodyPr/>
                    <a:lstStyle/>
                    <a:p>
                      <a:pPr algn="l" fontAlgn="auto"/>
                      <a:r>
                        <a:rPr lang="ru-RU" sz="900" b="1" u="none" strike="noStrike" dirty="0"/>
                        <a:t>Водоснабжение </a:t>
                      </a:r>
                      <a:endParaRPr lang="ru-RU" sz="900" b="1" i="1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418" marR="8418" marT="8418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+mn-lt"/>
                          <a:ea typeface="Calibri"/>
                          <a:cs typeface="Times New Roman"/>
                        </a:rPr>
                        <a:t>Центральный водопровод отсутствует.</a:t>
                      </a:r>
                      <a:endParaRPr lang="ru-RU" sz="11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04349">
                <a:tc>
                  <a:txBody>
                    <a:bodyPr/>
                    <a:lstStyle/>
                    <a:p>
                      <a:pPr algn="l" fontAlgn="auto"/>
                      <a:r>
                        <a:rPr lang="ru-RU" sz="900" b="1" u="none" strike="noStrike" dirty="0"/>
                        <a:t>Канализация</a:t>
                      </a:r>
                      <a:endParaRPr lang="ru-RU" sz="900" b="1" i="1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418" marR="8418" marT="8418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Calibri"/>
                          <a:ea typeface="Calibri"/>
                          <a:cs typeface="Times New Roman"/>
                        </a:rPr>
                        <a:t>Центральная канализация отсутствует.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22475">
                <a:tc>
                  <a:txBody>
                    <a:bodyPr/>
                    <a:lstStyle/>
                    <a:p>
                      <a:pPr algn="l" fontAlgn="auto"/>
                      <a:r>
                        <a:rPr lang="ru-RU" sz="900" b="1" u="none" strike="noStrike" dirty="0"/>
                        <a:t>Подъездные пути</a:t>
                      </a:r>
                      <a:endParaRPr lang="ru-RU" sz="900" b="1" i="1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418" marR="8418" marT="8418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Calibri"/>
                          <a:ea typeface="Calibri"/>
                          <a:cs typeface="Times New Roman"/>
                        </a:rPr>
                        <a:t>До областной дороги </a:t>
                      </a:r>
                      <a:r>
                        <a:rPr lang="ru-RU" sz="1000" dirty="0" smtClean="0">
                          <a:latin typeface="Calibri"/>
                          <a:ea typeface="Calibri"/>
                          <a:cs typeface="Times New Roman"/>
                        </a:rPr>
                        <a:t>Голышманово-Аромашево с </a:t>
                      </a:r>
                      <a:r>
                        <a:rPr lang="ru-RU" sz="1000" dirty="0">
                          <a:latin typeface="Calibri"/>
                          <a:ea typeface="Calibri"/>
                          <a:cs typeface="Times New Roman"/>
                        </a:rPr>
                        <a:t>асфальтовым </a:t>
                      </a:r>
                      <a:r>
                        <a:rPr lang="ru-RU" sz="1000" dirty="0" smtClean="0">
                          <a:latin typeface="Calibri"/>
                          <a:ea typeface="Calibri"/>
                          <a:cs typeface="Times New Roman"/>
                        </a:rPr>
                        <a:t>покрытием – 300 </a:t>
                      </a:r>
                      <a:r>
                        <a:rPr lang="ru-RU" sz="1000" dirty="0">
                          <a:latin typeface="Calibri"/>
                          <a:ea typeface="Calibri"/>
                          <a:cs typeface="Times New Roman"/>
                        </a:rPr>
                        <a:t>метров.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77983">
                <a:tc>
                  <a:txBody>
                    <a:bodyPr/>
                    <a:lstStyle/>
                    <a:p>
                      <a:pPr algn="l" fontAlgn="auto"/>
                      <a:r>
                        <a:rPr lang="ru-RU" sz="900" b="1" u="none" strike="noStrike" dirty="0"/>
                        <a:t>Телефонизация/интернет</a:t>
                      </a:r>
                      <a:endParaRPr lang="ru-RU" sz="900" b="1" i="1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418" marR="8418" marT="8418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/>
                        <a:t>Центральная сеть (расстояние (м)), Расчетная стоимость обеспечения земельного участка инженерной инфраструктурой, млн.руб.</a:t>
                      </a:r>
                      <a:r>
                        <a:rPr lang="ru-RU" sz="1000" dirty="0" smtClean="0">
                          <a:latin typeface="+mn-lt"/>
                          <a:ea typeface="Calibri"/>
                          <a:cs typeface="Times New Roman"/>
                        </a:rPr>
                        <a:t> (Возможно  по индивидуальному проекту)</a:t>
                      </a:r>
                      <a:endParaRPr lang="ru-RU" sz="11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23999">
                <a:tc>
                  <a:txBody>
                    <a:bodyPr/>
                    <a:lstStyle/>
                    <a:p>
                      <a:pPr algn="l" fontAlgn="auto"/>
                      <a:r>
                        <a:rPr lang="ru-RU" sz="900" b="1" u="none" strike="noStrike" dirty="0"/>
                        <a:t>Удаленность от ближайшей </a:t>
                      </a:r>
                      <a:r>
                        <a:rPr lang="ru-RU" sz="900" b="1" u="none" strike="noStrike" dirty="0" smtClean="0"/>
                        <a:t>Ж/Д станции</a:t>
                      </a:r>
                      <a:endParaRPr lang="ru-RU" sz="900" b="1" i="1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418" marR="8418" marT="8418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Calibri"/>
                          <a:ea typeface="Calibri"/>
                          <a:cs typeface="Times New Roman"/>
                        </a:rPr>
                        <a:t>40км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07951">
                <a:tc>
                  <a:txBody>
                    <a:bodyPr/>
                    <a:lstStyle/>
                    <a:p>
                      <a:pPr algn="l" fontAlgn="auto"/>
                      <a:r>
                        <a:rPr lang="ru-RU" sz="900" b="1" u="none" strike="noStrike" dirty="0"/>
                        <a:t>Стоимость </a:t>
                      </a:r>
                      <a:r>
                        <a:rPr lang="ru-RU" sz="900" b="1" u="none" strike="noStrike" dirty="0" smtClean="0"/>
                        <a:t>аренды/выкупа</a:t>
                      </a:r>
                      <a:endParaRPr lang="ru-RU" sz="900" b="1" i="1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418" marR="8418" marT="8418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Calibri"/>
                          <a:ea typeface="Calibri"/>
                          <a:cs typeface="Times New Roman"/>
                        </a:rPr>
                        <a:t>Информация уточняется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48402">
                <a:tc>
                  <a:txBody>
                    <a:bodyPr/>
                    <a:lstStyle/>
                    <a:p>
                      <a:pPr algn="l" fontAlgn="auto"/>
                      <a:r>
                        <a:rPr lang="ru-RU" sz="900" b="1" u="none" strike="noStrike" dirty="0"/>
                        <a:t>Дополнительная информация о земельном участке </a:t>
                      </a:r>
                      <a:endParaRPr lang="ru-RU" sz="900" b="1" i="1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418" marR="8418" marT="8418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Calibri"/>
                          <a:ea typeface="Calibri"/>
                          <a:cs typeface="Times New Roman"/>
                        </a:rPr>
                        <a:t>Население с. </a:t>
                      </a:r>
                      <a:r>
                        <a:rPr lang="ru-RU" sz="1000" dirty="0" err="1" smtClean="0">
                          <a:latin typeface="Calibri"/>
                          <a:ea typeface="Calibri"/>
                          <a:cs typeface="Times New Roman"/>
                        </a:rPr>
                        <a:t>Малышенка</a:t>
                      </a:r>
                      <a:r>
                        <a:rPr lang="ru-RU" sz="1000" dirty="0" smtClean="0">
                          <a:latin typeface="Calibri"/>
                          <a:ea typeface="Calibri"/>
                          <a:cs typeface="Times New Roman"/>
                        </a:rPr>
                        <a:t> - 852чел</a:t>
                      </a:r>
                      <a:r>
                        <a:rPr lang="ru-RU" sz="1000" dirty="0">
                          <a:latin typeface="Calibri"/>
                          <a:ea typeface="Calibri"/>
                          <a:cs typeface="Times New Roman"/>
                        </a:rPr>
                        <a:t>.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74215">
                <a:tc>
                  <a:txBody>
                    <a:bodyPr/>
                    <a:lstStyle/>
                    <a:p>
                      <a:pPr algn="l" fontAlgn="auto"/>
                      <a:r>
                        <a:rPr lang="ru-RU" sz="900" b="1" u="none" strike="noStrike" dirty="0"/>
                        <a:t>Данные о </a:t>
                      </a:r>
                      <a:r>
                        <a:rPr lang="ru-RU" sz="900" b="1" u="none" strike="noStrike" dirty="0" smtClean="0"/>
                        <a:t>заявителе</a:t>
                      </a:r>
                      <a:endParaRPr lang="ru-RU" sz="900" b="1" i="1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418" marR="8418" marT="8418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Calibri"/>
                          <a:ea typeface="Calibri"/>
                          <a:cs typeface="Times New Roman"/>
                        </a:rPr>
                        <a:t>Первый заместитель Главы района Попов Владимир Николаевич, тел.(834546)2-52-20, +79048769376, E-mail:popov1206@yandex.ru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3" name="Скругленная прямоугольная выноска 22"/>
          <p:cNvSpPr/>
          <p:nvPr/>
        </p:nvSpPr>
        <p:spPr>
          <a:xfrm>
            <a:off x="214282" y="3573016"/>
            <a:ext cx="3493622" cy="3168352"/>
          </a:xfrm>
          <a:prstGeom prst="wedgeRoundRectCallout">
            <a:avLst>
              <a:gd name="adj1" fmla="val -22293"/>
              <a:gd name="adj2" fmla="val -55999"/>
              <a:gd name="adj3" fmla="val 16667"/>
            </a:avLst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211960" y="6064089"/>
          <a:ext cx="4686299" cy="589782"/>
        </p:xfrm>
        <a:graphic>
          <a:graphicData uri="http://schemas.openxmlformats.org/drawingml/2006/table">
            <a:tbl>
              <a:tblPr/>
              <a:tblGrid>
                <a:gridCol w="608775"/>
                <a:gridCol w="1398280"/>
                <a:gridCol w="862431"/>
                <a:gridCol w="1816813"/>
              </a:tblGrid>
              <a:tr h="21602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05460" algn="ctr"/>
                        </a:tabLst>
                      </a:pPr>
                      <a:r>
                        <a:rPr lang="ru-RU" sz="900" b="1" dirty="0">
                          <a:solidFill>
                            <a:srgbClr val="FF0000"/>
                          </a:solidFill>
                          <a:latin typeface="Arial"/>
                          <a:ea typeface="Calibri"/>
                          <a:cs typeface="Times New Roman"/>
                        </a:rPr>
                        <a:t>___Л___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+mj-lt"/>
                          <a:ea typeface="Calibri"/>
                          <a:cs typeface="Times New Roman"/>
                        </a:rPr>
                        <a:t>ЛЭП 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05460" algn="ctr"/>
                        </a:tabLst>
                      </a:pPr>
                      <a:r>
                        <a:rPr lang="ru-RU" sz="900" b="1" dirty="0">
                          <a:solidFill>
                            <a:srgbClr val="800000"/>
                          </a:solidFill>
                          <a:latin typeface="+mj-lt"/>
                          <a:ea typeface="Calibri"/>
                          <a:cs typeface="Times New Roman"/>
                        </a:rPr>
                        <a:t>_____К____</a:t>
                      </a:r>
                      <a:endParaRPr lang="ru-RU" sz="900" dirty="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+mj-lt"/>
                          <a:ea typeface="Calibri"/>
                          <a:cs typeface="Times New Roman"/>
                        </a:rPr>
                        <a:t>Канализация бытовая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05460" algn="ctr"/>
                        </a:tabLst>
                      </a:pPr>
                      <a:r>
                        <a:rPr lang="ru-RU" sz="900" b="1" dirty="0">
                          <a:solidFill>
                            <a:srgbClr val="00FFFF"/>
                          </a:solidFill>
                          <a:latin typeface="Arial"/>
                          <a:ea typeface="Calibri"/>
                          <a:cs typeface="Times New Roman"/>
                        </a:rPr>
                        <a:t>____В</a:t>
                      </a:r>
                      <a:r>
                        <a:rPr lang="ru-RU" sz="900" b="1" dirty="0" smtClean="0">
                          <a:solidFill>
                            <a:srgbClr val="00FFFF"/>
                          </a:solidFill>
                          <a:latin typeface="Arial"/>
                          <a:ea typeface="Calibri"/>
                          <a:cs typeface="Times New Roman"/>
                        </a:rPr>
                        <a:t>__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+mj-lt"/>
                          <a:ea typeface="Calibri"/>
                          <a:cs typeface="Times New Roman"/>
                        </a:rPr>
                        <a:t>Водопровод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05460" algn="ctr"/>
                        </a:tabLst>
                      </a:pPr>
                      <a:r>
                        <a:rPr lang="ru-RU" sz="900" b="1" dirty="0">
                          <a:solidFill>
                            <a:srgbClr val="FF99CC"/>
                          </a:solidFill>
                          <a:latin typeface="+mj-lt"/>
                          <a:ea typeface="Calibri"/>
                          <a:cs typeface="Times New Roman"/>
                        </a:rPr>
                        <a:t>____V____</a:t>
                      </a:r>
                      <a:endParaRPr lang="ru-RU" sz="900" dirty="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+mj-lt"/>
                          <a:ea typeface="Calibri"/>
                          <a:cs typeface="Times New Roman"/>
                        </a:rPr>
                        <a:t>Линия связи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1836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05460" algn="ctr"/>
                        </a:tabLst>
                      </a:pPr>
                      <a:r>
                        <a:rPr lang="ru-RU" sz="900" b="1" dirty="0">
                          <a:solidFill>
                            <a:srgbClr val="FFFF00"/>
                          </a:solidFill>
                          <a:latin typeface="Arial"/>
                          <a:ea typeface="Calibri"/>
                          <a:cs typeface="Times New Roman"/>
                        </a:rPr>
                        <a:t>_____Г</a:t>
                      </a:r>
                      <a:r>
                        <a:rPr lang="ru-RU" sz="900" b="1" dirty="0" smtClean="0">
                          <a:solidFill>
                            <a:srgbClr val="FFFF00"/>
                          </a:solidFill>
                          <a:latin typeface="Arial"/>
                          <a:ea typeface="Calibri"/>
                          <a:cs typeface="Times New Roman"/>
                        </a:rPr>
                        <a:t>_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+mj-lt"/>
                          <a:ea typeface="Calibri"/>
                          <a:cs typeface="Times New Roman"/>
                        </a:rPr>
                        <a:t>Газопровод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900" b="0" i="0" u="none" strike="noStrike" dirty="0">
                        <a:solidFill>
                          <a:srgbClr val="000000"/>
                        </a:solidFill>
                        <a:latin typeface="+mj-lt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 baseline="0" dirty="0" smtClean="0">
                          <a:solidFill>
                            <a:srgbClr val="000000"/>
                          </a:solidFill>
                          <a:latin typeface="+mj-lt"/>
                        </a:rPr>
                        <a:t>   Г</a:t>
                      </a:r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latin typeface="+mj-lt"/>
                        </a:rPr>
                        <a:t>раницы 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latin typeface="+mj-lt"/>
                        </a:rPr>
                        <a:t>земельного участка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pSp>
        <p:nvGrpSpPr>
          <p:cNvPr id="2" name="Group 254"/>
          <p:cNvGrpSpPr>
            <a:grpSpLocks/>
          </p:cNvGrpSpPr>
          <p:nvPr/>
        </p:nvGrpSpPr>
        <p:grpSpPr bwMode="auto">
          <a:xfrm>
            <a:off x="6300193" y="6597352"/>
            <a:ext cx="648072" cy="72008"/>
            <a:chOff x="30" y="30"/>
            <a:chExt cx="1785" cy="330"/>
          </a:xfrm>
        </p:grpSpPr>
        <p:sp>
          <p:nvSpPr>
            <p:cNvPr id="30" name="Rectangle 256"/>
            <p:cNvSpPr>
              <a:spLocks noChangeArrowheads="1"/>
            </p:cNvSpPr>
            <p:nvPr/>
          </p:nvSpPr>
          <p:spPr bwMode="auto">
            <a:xfrm>
              <a:off x="30" y="30"/>
              <a:ext cx="1785" cy="330"/>
            </a:xfrm>
            <a:prstGeom prst="rect">
              <a:avLst/>
            </a:prstGeom>
            <a:solidFill>
              <a:srgbClr val="A4A4A4"/>
            </a:solidFill>
            <a:ln w="9525">
              <a:noFill/>
              <a:miter lim="800000"/>
              <a:headEnd/>
              <a:tailEnd/>
            </a:ln>
          </p:spPr>
        </p:sp>
        <p:sp>
          <p:nvSpPr>
            <p:cNvPr id="31" name="Rectangle 255"/>
            <p:cNvSpPr>
              <a:spLocks noChangeArrowheads="1"/>
            </p:cNvSpPr>
            <p:nvPr/>
          </p:nvSpPr>
          <p:spPr bwMode="auto">
            <a:xfrm>
              <a:off x="30" y="30"/>
              <a:ext cx="1785" cy="330"/>
            </a:xfrm>
            <a:prstGeom prst="rect">
              <a:avLst/>
            </a:prstGeom>
            <a:ln>
              <a:headEnd/>
              <a:tailEnd/>
            </a:ln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</p:sp>
      </p:grpSp>
      <p:sp>
        <p:nvSpPr>
          <p:cNvPr id="1026" name="Поле 33"/>
          <p:cNvSpPr txBox="1">
            <a:spLocks noChangeArrowheads="1"/>
          </p:cNvSpPr>
          <p:nvPr/>
        </p:nvSpPr>
        <p:spPr bwMode="auto">
          <a:xfrm>
            <a:off x="1000100" y="6357958"/>
            <a:ext cx="754062" cy="238125"/>
          </a:xfrm>
          <a:prstGeom prst="rect">
            <a:avLst/>
          </a:prstGeom>
          <a:solidFill>
            <a:srgbClr val="FFFFFF"/>
          </a:solidFill>
          <a:ln w="635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5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Точка подключения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5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к ЛЭП </a:t>
            </a:r>
            <a:r>
              <a:rPr kumimoji="0" lang="ru-RU" sz="5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10кВ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7" name="Прямоугольник 36"/>
          <p:cNvSpPr/>
          <p:nvPr/>
        </p:nvSpPr>
        <p:spPr>
          <a:xfrm>
            <a:off x="4786314" y="5786454"/>
            <a:ext cx="25297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Условные обозначения:</a:t>
            </a:r>
            <a:endParaRPr lang="ru-RU" dirty="0"/>
          </a:p>
        </p:txBody>
      </p:sp>
      <p:sp>
        <p:nvSpPr>
          <p:cNvPr id="2050" name="Поле 99"/>
          <p:cNvSpPr txBox="1">
            <a:spLocks noChangeArrowheads="1"/>
          </p:cNvSpPr>
          <p:nvPr/>
        </p:nvSpPr>
        <p:spPr bwMode="auto">
          <a:xfrm>
            <a:off x="500034" y="3643315"/>
            <a:ext cx="500066" cy="214314"/>
          </a:xfrm>
          <a:prstGeom prst="rect">
            <a:avLst/>
          </a:prstGeom>
          <a:solidFill>
            <a:srgbClr val="FFFFFF"/>
          </a:solidFill>
          <a:ln w="635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ПЭ Р-0,6Мпа </a:t>
            </a:r>
            <a:r>
              <a:rPr kumimoji="0" lang="ru-RU" sz="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 Math" pitchFamily="18" charset="0"/>
                <a:cs typeface="Arial" pitchFamily="34" charset="0"/>
                <a:hlinkClick r:id="rId5" tooltip="Пустое множество"/>
              </a:rPr>
              <a:t>∅</a:t>
            </a:r>
            <a:r>
              <a:rPr lang="ru-RU" sz="400" dirty="0" smtClean="0">
                <a:solidFill>
                  <a:srgbClr val="252525"/>
                </a:solidFill>
                <a:latin typeface="Arial" pitchFamily="34" charset="0"/>
                <a:cs typeface="Arial" pitchFamily="34" charset="0"/>
              </a:rPr>
              <a:t> 160</a:t>
            </a:r>
            <a:r>
              <a:rPr kumimoji="0" lang="ru-RU" sz="400" b="0" i="0" u="none" strike="noStrike" cap="none" normalizeH="0" baseline="0" dirty="0" smtClean="0">
                <a:ln>
                  <a:noFill/>
                </a:ln>
                <a:solidFill>
                  <a:srgbClr val="252525"/>
                </a:solidFill>
                <a:effectLst/>
                <a:latin typeface="Arial" pitchFamily="34" charset="0"/>
                <a:cs typeface="Arial" pitchFamily="34" charset="0"/>
              </a:rPr>
              <a:t>мм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52" name="Прямая соединительная линия 95"/>
          <p:cNvSpPr>
            <a:spLocks noChangeShapeType="1"/>
          </p:cNvSpPr>
          <p:nvPr/>
        </p:nvSpPr>
        <p:spPr bwMode="auto">
          <a:xfrm flipH="1" flipV="1">
            <a:off x="857224" y="3857628"/>
            <a:ext cx="142876" cy="2143139"/>
          </a:xfrm>
          <a:prstGeom prst="line">
            <a:avLst/>
          </a:prstGeom>
          <a:noFill/>
          <a:ln w="25400">
            <a:solidFill>
              <a:srgbClr val="FFFF00"/>
            </a:solidFill>
            <a:round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cxnSp>
        <p:nvCxnSpPr>
          <p:cNvPr id="36" name="Прямая со стрелкой 35"/>
          <p:cNvCxnSpPr/>
          <p:nvPr/>
        </p:nvCxnSpPr>
        <p:spPr>
          <a:xfrm rot="10800000" flipV="1">
            <a:off x="928664" y="4714884"/>
            <a:ext cx="642940" cy="7143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9" name="Поле 31"/>
          <p:cNvSpPr txBox="1">
            <a:spLocks noChangeArrowheads="1"/>
          </p:cNvSpPr>
          <p:nvPr/>
        </p:nvSpPr>
        <p:spPr bwMode="auto">
          <a:xfrm>
            <a:off x="928662" y="4286256"/>
            <a:ext cx="571504" cy="285751"/>
          </a:xfrm>
          <a:prstGeom prst="rect">
            <a:avLst/>
          </a:prstGeom>
          <a:solidFill>
            <a:srgbClr val="FFFFFF"/>
          </a:solidFill>
          <a:ln w="635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5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Точка подключения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5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к газопроводу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11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3929066"/>
            <a:ext cx="3438168" cy="2386013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  <p:sp>
        <p:nvSpPr>
          <p:cNvPr id="4" name="Пятиугольник 3"/>
          <p:cNvSpPr/>
          <p:nvPr/>
        </p:nvSpPr>
        <p:spPr>
          <a:xfrm>
            <a:off x="0" y="260648"/>
            <a:ext cx="4139952" cy="504056"/>
          </a:xfrm>
          <a:prstGeom prst="homePlate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ятиугольник 4"/>
          <p:cNvSpPr/>
          <p:nvPr/>
        </p:nvSpPr>
        <p:spPr>
          <a:xfrm rot="10800000">
            <a:off x="4427984" y="260648"/>
            <a:ext cx="4716016" cy="504056"/>
          </a:xfrm>
          <a:prstGeom prst="homePlate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179512" y="260648"/>
            <a:ext cx="3888432" cy="432047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 lnSpcReduction="10000"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ru-RU" sz="1200" dirty="0" smtClean="0"/>
              <a:t>Тюменская область, </a:t>
            </a:r>
            <a:r>
              <a:rPr lang="ru-RU" sz="1200" dirty="0" err="1" smtClean="0"/>
              <a:t>Голышмановский</a:t>
            </a:r>
            <a:r>
              <a:rPr lang="ru-RU" sz="1200" dirty="0" smtClean="0"/>
              <a:t> район р.п. Голышманово, восточная часть поселка</a:t>
            </a: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7" name="Подзаголовок 2"/>
          <p:cNvSpPr txBox="1">
            <a:spLocks/>
          </p:cNvSpPr>
          <p:nvPr/>
        </p:nvSpPr>
        <p:spPr>
          <a:xfrm>
            <a:off x="5286380" y="260648"/>
            <a:ext cx="3750116" cy="52514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342900" lvl="0" indent="-342900" algn="ctr">
              <a:lnSpc>
                <a:spcPct val="120000"/>
              </a:lnSpc>
              <a:spcBef>
                <a:spcPct val="20000"/>
              </a:spcBef>
              <a:defRPr/>
            </a:pPr>
            <a:r>
              <a:rPr lang="ru-RU" sz="1000" dirty="0" smtClean="0"/>
              <a:t>Инвестиционная площадка </a:t>
            </a:r>
            <a:r>
              <a:rPr lang="ru-RU" sz="1000" dirty="0" err="1" smtClean="0"/>
              <a:t>д</a:t>
            </a:r>
            <a:r>
              <a:rPr lang="en-US" sz="1000" dirty="0" err="1" smtClean="0"/>
              <a:t>ля</a:t>
            </a:r>
            <a:r>
              <a:rPr lang="ru-RU" sz="1000" dirty="0" smtClean="0"/>
              <a:t> строительства комбикормового завода  (производство кормовых добавок)</a:t>
            </a:r>
            <a:endParaRPr kumimoji="0" lang="ru-RU" sz="1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8" name="Рисунок 7" descr="t123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67544" y="908720"/>
            <a:ext cx="3312368" cy="2502588"/>
          </a:xfrm>
          <a:prstGeom prst="rect">
            <a:avLst/>
          </a:prstGeom>
        </p:spPr>
      </p:pic>
      <p:cxnSp>
        <p:nvCxnSpPr>
          <p:cNvPr id="9" name="Прямая со стрелкой 8"/>
          <p:cNvCxnSpPr>
            <a:stCxn id="23" idx="4"/>
          </p:cNvCxnSpPr>
          <p:nvPr/>
        </p:nvCxnSpPr>
        <p:spPr>
          <a:xfrm rot="5400000" flipH="1" flipV="1">
            <a:off x="1007050" y="2818393"/>
            <a:ext cx="739764" cy="38934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10" name="Рисунок 9" descr="герб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716016" y="332656"/>
            <a:ext cx="576064" cy="360040"/>
          </a:xfrm>
          <a:prstGeom prst="rect">
            <a:avLst/>
          </a:prstGeom>
        </p:spPr>
      </p:pic>
      <p:graphicFrame>
        <p:nvGraphicFramePr>
          <p:cNvPr id="11" name="Таблица 10"/>
          <p:cNvGraphicFramePr>
            <a:graphicFrameLocks noGrp="1"/>
          </p:cNvGraphicFramePr>
          <p:nvPr/>
        </p:nvGraphicFramePr>
        <p:xfrm>
          <a:off x="3851920" y="980729"/>
          <a:ext cx="5040560" cy="4908517"/>
        </p:xfrm>
        <a:graphic>
          <a:graphicData uri="http://schemas.openxmlformats.org/drawingml/2006/table">
            <a:tbl>
              <a:tblPr>
                <a:tableStyleId>{BDBED569-4797-4DF1-A0F4-6AAB3CD982D8}</a:tableStyleId>
              </a:tblPr>
              <a:tblGrid>
                <a:gridCol w="1368152"/>
                <a:gridCol w="3672408"/>
              </a:tblGrid>
              <a:tr h="216023">
                <a:tc>
                  <a:txBody>
                    <a:bodyPr/>
                    <a:lstStyle/>
                    <a:p>
                      <a:pPr algn="l" fontAlgn="auto"/>
                      <a:r>
                        <a:rPr lang="ru-RU" sz="900" b="1" u="none" strike="noStrike" dirty="0" smtClean="0"/>
                        <a:t>Площадь площадки </a:t>
                      </a:r>
                      <a:endParaRPr lang="ru-RU" sz="900" b="1" i="1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418" marR="8418" marT="8418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Times New Roman"/>
                        </a:rPr>
                        <a:t>20 000кв.м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Times New Roman"/>
                        </a:rPr>
                        <a:t>.</a:t>
                      </a:r>
                      <a:endParaRPr lang="ru-RU" sz="11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07951">
                <a:tc>
                  <a:txBody>
                    <a:bodyPr/>
                    <a:lstStyle/>
                    <a:p>
                      <a:pPr algn="l" fontAlgn="auto"/>
                      <a:r>
                        <a:rPr lang="ru-RU" sz="900" b="1" u="none" strike="noStrike" dirty="0"/>
                        <a:t>Кадастровый номер участка/квартала  </a:t>
                      </a:r>
                      <a:endParaRPr lang="ru-RU" sz="900" b="1" i="1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418" marR="8418" marT="8418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Times New Roman"/>
                        </a:rPr>
                        <a:t>72:07:0901123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Times New Roman"/>
                        </a:rPr>
                        <a:t>не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Times New Roman"/>
                        </a:rPr>
                        <a:t>замежеван</a:t>
                      </a:r>
                      <a:endParaRPr lang="ru-RU" sz="11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23399">
                <a:tc>
                  <a:txBody>
                    <a:bodyPr/>
                    <a:lstStyle/>
                    <a:p>
                      <a:pPr algn="l" fontAlgn="auto"/>
                      <a:r>
                        <a:rPr lang="ru-RU" sz="900" b="1" u="none" strike="noStrike" dirty="0"/>
                        <a:t>Собственник </a:t>
                      </a:r>
                      <a:endParaRPr lang="ru-RU" sz="900" b="1" i="1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418" marR="8418" marT="8418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Calibri"/>
                          <a:ea typeface="Calibri"/>
                          <a:cs typeface="Times New Roman"/>
                        </a:rPr>
                        <a:t>Муниципальная собственность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07640">
                <a:tc>
                  <a:txBody>
                    <a:bodyPr/>
                    <a:lstStyle/>
                    <a:p>
                      <a:pPr algn="l" fontAlgn="auto"/>
                      <a:r>
                        <a:rPr lang="ru-RU" sz="900" b="1" u="none" strike="noStrike" dirty="0"/>
                        <a:t>Категория </a:t>
                      </a:r>
                      <a:r>
                        <a:rPr lang="ru-RU" sz="900" b="1" u="none" strike="noStrike" dirty="0" smtClean="0"/>
                        <a:t>земель</a:t>
                      </a:r>
                      <a:endParaRPr lang="ru-RU" sz="900" b="1" i="1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418" marR="8418" marT="8418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Calibri"/>
                          <a:ea typeface="Calibri"/>
                          <a:cs typeface="Times New Roman"/>
                        </a:rPr>
                        <a:t>Земли населенных пунктов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78812">
                <a:tc>
                  <a:txBody>
                    <a:bodyPr/>
                    <a:lstStyle/>
                    <a:p>
                      <a:pPr algn="l" fontAlgn="auto"/>
                      <a:r>
                        <a:rPr lang="ru-RU" sz="900" b="1" u="none" strike="noStrike" dirty="0"/>
                        <a:t>Вид разрешенного использования </a:t>
                      </a:r>
                      <a:endParaRPr lang="ru-RU" sz="900" b="1" i="1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418" marR="8418" marT="8418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Calibri"/>
                          <a:ea typeface="Calibri"/>
                          <a:cs typeface="Times New Roman"/>
                        </a:rPr>
                        <a:t>Для промышленного и сельскохозяйственного производства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33902">
                <a:tc>
                  <a:txBody>
                    <a:bodyPr/>
                    <a:lstStyle/>
                    <a:p>
                      <a:pPr algn="l" fontAlgn="auto"/>
                      <a:r>
                        <a:rPr lang="ru-RU" sz="900" b="1" u="none" strike="noStrike" dirty="0"/>
                        <a:t>Электроснабжение</a:t>
                      </a:r>
                      <a:endParaRPr lang="ru-RU" sz="900" b="1" i="1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418" marR="8418" marT="8418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76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+mj-lt"/>
                          <a:cs typeface="Arial" pitchFamily="34" charset="0"/>
                        </a:rPr>
                        <a:t>От точки подключения на расстоянии 50-100 метров проходит линия </a:t>
                      </a:r>
                      <a:r>
                        <a:rPr kumimoji="0" lang="ru-RU" sz="10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Arial" pitchFamily="34" charset="0"/>
                        </a:rPr>
                        <a:t>ВЛ-10 кВ, </a:t>
                      </a:r>
                      <a:r>
                        <a:rPr kumimoji="0" lang="ru-RU" sz="1000" b="0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Arial" pitchFamily="34" charset="0"/>
                        </a:rPr>
                        <a:t>электросетевой</a:t>
                      </a:r>
                      <a:r>
                        <a:rPr kumimoji="0" lang="ru-RU" sz="10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Arial" pitchFamily="34" charset="0"/>
                        </a:rPr>
                        <a:t> комплекс от фидера КХП, </a:t>
                      </a: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+mj-lt"/>
                          <a:cs typeface="Arial" pitchFamily="34" charset="0"/>
                        </a:rPr>
                        <a:t>р.п. Голышманово, Тюменская область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+mj-lt"/>
                        <a:cs typeface="Arial" pitchFamily="34" charset="0"/>
                      </a:endParaRPr>
                    </a:p>
                  </a:txBody>
                  <a:tcPr marL="68400" marR="68400" marT="71159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85752">
                <a:tc>
                  <a:txBody>
                    <a:bodyPr/>
                    <a:lstStyle/>
                    <a:p>
                      <a:pPr algn="l" fontAlgn="auto"/>
                      <a:r>
                        <a:rPr lang="ru-RU" sz="900" b="1" u="none" strike="noStrike" dirty="0"/>
                        <a:t>Газоснабжение </a:t>
                      </a:r>
                      <a:endParaRPr lang="ru-RU" sz="900" b="1" i="1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418" marR="8418" marT="8418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76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pitchFamily="34" charset="0"/>
                        </a:rPr>
                        <a:t>Газопровод по ул. Пономарева - ГРС Голышманово, на расстоянии 100-300 метров от земельного участка до точки подключения. </a:t>
                      </a:r>
                    </a:p>
                  </a:txBody>
                  <a:tcPr marL="68400" marR="68400" marT="71159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22475">
                <a:tc>
                  <a:txBody>
                    <a:bodyPr/>
                    <a:lstStyle/>
                    <a:p>
                      <a:pPr algn="l" fontAlgn="auto"/>
                      <a:r>
                        <a:rPr lang="ru-RU" sz="900" b="1" u="none" strike="noStrike" dirty="0"/>
                        <a:t>Водоснабжение </a:t>
                      </a:r>
                      <a:endParaRPr lang="ru-RU" sz="900" b="1" i="1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418" marR="8418" marT="8418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76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pitchFamily="34" charset="0"/>
                        </a:rPr>
                        <a:t>Водопровод по ул. Московская на расстоянии 400-500м от земельного участка</a:t>
                      </a:r>
                    </a:p>
                  </a:txBody>
                  <a:tcPr marL="68400" marR="68400" marT="71159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04349">
                <a:tc>
                  <a:txBody>
                    <a:bodyPr/>
                    <a:lstStyle/>
                    <a:p>
                      <a:pPr algn="l" fontAlgn="auto"/>
                      <a:r>
                        <a:rPr lang="ru-RU" sz="900" b="1" u="none" strike="noStrike" dirty="0"/>
                        <a:t>Канализация</a:t>
                      </a:r>
                      <a:endParaRPr lang="ru-RU" sz="900" b="1" i="1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418" marR="8418" marT="8418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Calibri"/>
                          <a:ea typeface="Calibri"/>
                          <a:cs typeface="Times New Roman"/>
                        </a:rPr>
                        <a:t>Центральная канализация отсутствует.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22475">
                <a:tc>
                  <a:txBody>
                    <a:bodyPr/>
                    <a:lstStyle/>
                    <a:p>
                      <a:pPr algn="l" fontAlgn="auto"/>
                      <a:r>
                        <a:rPr lang="ru-RU" sz="900" b="1" u="none" strike="noStrike" dirty="0"/>
                        <a:t>Подъездные пути</a:t>
                      </a:r>
                      <a:endParaRPr lang="ru-RU" sz="900" b="1" i="1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418" marR="8418" marT="8418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Calibri"/>
                          <a:ea typeface="Calibri"/>
                          <a:cs typeface="Times New Roman"/>
                        </a:rPr>
                        <a:t>До дороги </a:t>
                      </a:r>
                      <a:r>
                        <a:rPr lang="ru-RU" sz="1000" dirty="0">
                          <a:latin typeface="Calibri"/>
                          <a:ea typeface="Calibri"/>
                          <a:cs typeface="Times New Roman"/>
                        </a:rPr>
                        <a:t>с асфальтовым </a:t>
                      </a:r>
                      <a:r>
                        <a:rPr lang="ru-RU" sz="1000" dirty="0" smtClean="0">
                          <a:latin typeface="Calibri"/>
                          <a:ea typeface="Calibri"/>
                          <a:cs typeface="Times New Roman"/>
                        </a:rPr>
                        <a:t>покрытием в восточную часть поселка – 100 </a:t>
                      </a:r>
                      <a:r>
                        <a:rPr lang="ru-RU" sz="1000" dirty="0">
                          <a:latin typeface="Calibri"/>
                          <a:ea typeface="Calibri"/>
                          <a:cs typeface="Times New Roman"/>
                        </a:rPr>
                        <a:t>метров.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77983">
                <a:tc>
                  <a:txBody>
                    <a:bodyPr/>
                    <a:lstStyle/>
                    <a:p>
                      <a:pPr algn="l" fontAlgn="auto"/>
                      <a:r>
                        <a:rPr lang="ru-RU" sz="900" b="1" u="none" strike="noStrike" dirty="0"/>
                        <a:t>Телефонизация/интернет</a:t>
                      </a:r>
                      <a:endParaRPr lang="ru-RU" sz="900" b="1" i="1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418" marR="8418" marT="8418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/>
                        <a:t>Центральная сеть (расстояние (м)), Расчетная стоимость обеспечения земельного участка инженерной инфраструктурой, млн.руб.</a:t>
                      </a:r>
                      <a:r>
                        <a:rPr lang="ru-RU" sz="1000" dirty="0" smtClean="0">
                          <a:latin typeface="+mn-lt"/>
                          <a:ea typeface="Calibri"/>
                          <a:cs typeface="Times New Roman"/>
                        </a:rPr>
                        <a:t> (Возможно  по индивидуальному проекту)</a:t>
                      </a:r>
                      <a:endParaRPr lang="ru-RU" sz="11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23999">
                <a:tc>
                  <a:txBody>
                    <a:bodyPr/>
                    <a:lstStyle/>
                    <a:p>
                      <a:pPr algn="l" fontAlgn="auto"/>
                      <a:r>
                        <a:rPr lang="ru-RU" sz="900" b="1" u="none" strike="noStrike" dirty="0"/>
                        <a:t>Удаленность от ближайшей </a:t>
                      </a:r>
                      <a:r>
                        <a:rPr lang="ru-RU" sz="900" b="1" u="none" strike="noStrike" dirty="0" smtClean="0"/>
                        <a:t>Ж/Д станции</a:t>
                      </a:r>
                      <a:endParaRPr lang="ru-RU" sz="900" b="1" i="1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418" marR="8418" marT="8418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Calibri"/>
                          <a:ea typeface="Calibri"/>
                          <a:cs typeface="Times New Roman"/>
                        </a:rPr>
                        <a:t>1км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75799">
                <a:tc>
                  <a:txBody>
                    <a:bodyPr/>
                    <a:lstStyle/>
                    <a:p>
                      <a:pPr algn="l" fontAlgn="auto"/>
                      <a:r>
                        <a:rPr lang="ru-RU" sz="900" b="1" u="none" strike="noStrike" dirty="0"/>
                        <a:t>Стоимость </a:t>
                      </a:r>
                      <a:r>
                        <a:rPr lang="ru-RU" sz="900" b="1" u="none" strike="noStrike" dirty="0" smtClean="0"/>
                        <a:t>аренды/выкупа</a:t>
                      </a:r>
                      <a:endParaRPr lang="ru-RU" sz="900" b="1" i="1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418" marR="8418" marT="8418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Calibri"/>
                          <a:ea typeface="Calibri"/>
                          <a:cs typeface="Times New Roman"/>
                        </a:rPr>
                        <a:t>Информация уточняется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48402">
                <a:tc>
                  <a:txBody>
                    <a:bodyPr/>
                    <a:lstStyle/>
                    <a:p>
                      <a:pPr algn="l" fontAlgn="auto"/>
                      <a:r>
                        <a:rPr lang="ru-RU" sz="900" b="1" u="none" strike="noStrike" dirty="0"/>
                        <a:t>Дополнительная информация о земельном участке </a:t>
                      </a:r>
                      <a:endParaRPr lang="ru-RU" sz="900" b="1" i="1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418" marR="8418" marT="8418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Calibri"/>
                          <a:ea typeface="Calibri"/>
                          <a:cs typeface="Times New Roman"/>
                        </a:rPr>
                        <a:t>Население р.п. Голышманово - 14400чел</a:t>
                      </a:r>
                      <a:r>
                        <a:rPr lang="ru-RU" sz="1000" dirty="0">
                          <a:latin typeface="Calibri"/>
                          <a:ea typeface="Calibri"/>
                          <a:cs typeface="Times New Roman"/>
                        </a:rPr>
                        <a:t>.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74215">
                <a:tc>
                  <a:txBody>
                    <a:bodyPr/>
                    <a:lstStyle/>
                    <a:p>
                      <a:pPr algn="l" fontAlgn="auto"/>
                      <a:r>
                        <a:rPr lang="ru-RU" sz="900" b="1" u="none" strike="noStrike" dirty="0"/>
                        <a:t>Данные о </a:t>
                      </a:r>
                      <a:r>
                        <a:rPr lang="ru-RU" sz="900" b="1" u="none" strike="noStrike" dirty="0" smtClean="0"/>
                        <a:t>заявителе</a:t>
                      </a:r>
                      <a:endParaRPr lang="ru-RU" sz="900" b="1" i="1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418" marR="8418" marT="8418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Calibri"/>
                          <a:ea typeface="Calibri"/>
                          <a:cs typeface="Times New Roman"/>
                        </a:rPr>
                        <a:t>Первый заместитель Главы района Попов Владимир Николаевич, тел.(834546)2-52-20, +79048769376, E-mail:popov1206@yandex.ru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3" name="Скругленная прямоугольная выноска 22"/>
          <p:cNvSpPr/>
          <p:nvPr/>
        </p:nvSpPr>
        <p:spPr>
          <a:xfrm>
            <a:off x="214282" y="3573016"/>
            <a:ext cx="3493622" cy="3168352"/>
          </a:xfrm>
          <a:prstGeom prst="wedgeRoundRectCallout">
            <a:avLst>
              <a:gd name="adj1" fmla="val -22293"/>
              <a:gd name="adj2" fmla="val -55999"/>
              <a:gd name="adj3" fmla="val 16667"/>
            </a:avLst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211960" y="6064089"/>
          <a:ext cx="4686299" cy="589782"/>
        </p:xfrm>
        <a:graphic>
          <a:graphicData uri="http://schemas.openxmlformats.org/drawingml/2006/table">
            <a:tbl>
              <a:tblPr/>
              <a:tblGrid>
                <a:gridCol w="608775"/>
                <a:gridCol w="1398280"/>
                <a:gridCol w="862431"/>
                <a:gridCol w="1816813"/>
              </a:tblGrid>
              <a:tr h="21602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05460" algn="ctr"/>
                        </a:tabLst>
                      </a:pPr>
                      <a:r>
                        <a:rPr lang="ru-RU" sz="900" b="1" dirty="0">
                          <a:solidFill>
                            <a:srgbClr val="FF0000"/>
                          </a:solidFill>
                          <a:latin typeface="Arial"/>
                          <a:ea typeface="Calibri"/>
                          <a:cs typeface="Times New Roman"/>
                        </a:rPr>
                        <a:t>___Л___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+mj-lt"/>
                          <a:ea typeface="Calibri"/>
                          <a:cs typeface="Times New Roman"/>
                        </a:rPr>
                        <a:t>ЛЭП 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05460" algn="ctr"/>
                        </a:tabLst>
                      </a:pPr>
                      <a:r>
                        <a:rPr lang="ru-RU" sz="900" b="1" dirty="0">
                          <a:solidFill>
                            <a:srgbClr val="800000"/>
                          </a:solidFill>
                          <a:latin typeface="+mj-lt"/>
                          <a:ea typeface="Calibri"/>
                          <a:cs typeface="Times New Roman"/>
                        </a:rPr>
                        <a:t>_____К____</a:t>
                      </a:r>
                      <a:endParaRPr lang="ru-RU" sz="900" dirty="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+mj-lt"/>
                          <a:ea typeface="Calibri"/>
                          <a:cs typeface="Times New Roman"/>
                        </a:rPr>
                        <a:t>Канализация бытовая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05460" algn="ctr"/>
                        </a:tabLst>
                      </a:pPr>
                      <a:r>
                        <a:rPr lang="ru-RU" sz="900" b="1" dirty="0">
                          <a:solidFill>
                            <a:srgbClr val="00FFFF"/>
                          </a:solidFill>
                          <a:latin typeface="Arial"/>
                          <a:ea typeface="Calibri"/>
                          <a:cs typeface="Times New Roman"/>
                        </a:rPr>
                        <a:t>____В</a:t>
                      </a:r>
                      <a:r>
                        <a:rPr lang="ru-RU" sz="900" b="1" dirty="0" smtClean="0">
                          <a:solidFill>
                            <a:srgbClr val="00FFFF"/>
                          </a:solidFill>
                          <a:latin typeface="Arial"/>
                          <a:ea typeface="Calibri"/>
                          <a:cs typeface="Times New Roman"/>
                        </a:rPr>
                        <a:t>__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+mj-lt"/>
                          <a:ea typeface="Calibri"/>
                          <a:cs typeface="Times New Roman"/>
                        </a:rPr>
                        <a:t>Водопровод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05460" algn="ctr"/>
                        </a:tabLst>
                      </a:pPr>
                      <a:r>
                        <a:rPr lang="ru-RU" sz="900" b="1" dirty="0">
                          <a:solidFill>
                            <a:srgbClr val="FF99CC"/>
                          </a:solidFill>
                          <a:latin typeface="+mj-lt"/>
                          <a:ea typeface="Calibri"/>
                          <a:cs typeface="Times New Roman"/>
                        </a:rPr>
                        <a:t>____V____</a:t>
                      </a:r>
                      <a:endParaRPr lang="ru-RU" sz="900" dirty="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+mj-lt"/>
                          <a:ea typeface="Calibri"/>
                          <a:cs typeface="Times New Roman"/>
                        </a:rPr>
                        <a:t>Линия связи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1836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05460" algn="ctr"/>
                        </a:tabLst>
                      </a:pPr>
                      <a:r>
                        <a:rPr lang="ru-RU" sz="900" b="1" dirty="0">
                          <a:solidFill>
                            <a:srgbClr val="FFFF00"/>
                          </a:solidFill>
                          <a:latin typeface="Arial"/>
                          <a:ea typeface="Calibri"/>
                          <a:cs typeface="Times New Roman"/>
                        </a:rPr>
                        <a:t>_____Г</a:t>
                      </a:r>
                      <a:r>
                        <a:rPr lang="ru-RU" sz="900" b="1" dirty="0" smtClean="0">
                          <a:solidFill>
                            <a:srgbClr val="FFFF00"/>
                          </a:solidFill>
                          <a:latin typeface="Arial"/>
                          <a:ea typeface="Calibri"/>
                          <a:cs typeface="Times New Roman"/>
                        </a:rPr>
                        <a:t>_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+mj-lt"/>
                          <a:ea typeface="Calibri"/>
                          <a:cs typeface="Times New Roman"/>
                        </a:rPr>
                        <a:t>Газопровод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900" b="0" i="0" u="none" strike="noStrike" dirty="0">
                        <a:solidFill>
                          <a:srgbClr val="000000"/>
                        </a:solidFill>
                        <a:latin typeface="+mj-lt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 baseline="0" dirty="0" smtClean="0">
                          <a:solidFill>
                            <a:srgbClr val="000000"/>
                          </a:solidFill>
                          <a:latin typeface="+mj-lt"/>
                        </a:rPr>
                        <a:t>   Г</a:t>
                      </a:r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latin typeface="+mj-lt"/>
                        </a:rPr>
                        <a:t>раницы 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latin typeface="+mj-lt"/>
                        </a:rPr>
                        <a:t>земельного участка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pSp>
        <p:nvGrpSpPr>
          <p:cNvPr id="2" name="Group 254"/>
          <p:cNvGrpSpPr>
            <a:grpSpLocks/>
          </p:cNvGrpSpPr>
          <p:nvPr/>
        </p:nvGrpSpPr>
        <p:grpSpPr bwMode="auto">
          <a:xfrm>
            <a:off x="6300193" y="6597352"/>
            <a:ext cx="648072" cy="72008"/>
            <a:chOff x="30" y="30"/>
            <a:chExt cx="1785" cy="330"/>
          </a:xfrm>
        </p:grpSpPr>
        <p:sp>
          <p:nvSpPr>
            <p:cNvPr id="30" name="Rectangle 256"/>
            <p:cNvSpPr>
              <a:spLocks noChangeArrowheads="1"/>
            </p:cNvSpPr>
            <p:nvPr/>
          </p:nvSpPr>
          <p:spPr bwMode="auto">
            <a:xfrm>
              <a:off x="30" y="30"/>
              <a:ext cx="1785" cy="330"/>
            </a:xfrm>
            <a:prstGeom prst="rect">
              <a:avLst/>
            </a:prstGeom>
            <a:solidFill>
              <a:srgbClr val="A4A4A4"/>
            </a:solidFill>
            <a:ln w="9525">
              <a:noFill/>
              <a:miter lim="800000"/>
              <a:headEnd/>
              <a:tailEnd/>
            </a:ln>
          </p:spPr>
        </p:sp>
        <p:sp>
          <p:nvSpPr>
            <p:cNvPr id="31" name="Rectangle 255"/>
            <p:cNvSpPr>
              <a:spLocks noChangeArrowheads="1"/>
            </p:cNvSpPr>
            <p:nvPr/>
          </p:nvSpPr>
          <p:spPr bwMode="auto">
            <a:xfrm>
              <a:off x="30" y="30"/>
              <a:ext cx="1785" cy="330"/>
            </a:xfrm>
            <a:prstGeom prst="rect">
              <a:avLst/>
            </a:prstGeom>
            <a:ln>
              <a:headEnd/>
              <a:tailEnd/>
            </a:ln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</p:sp>
      </p:grpSp>
      <p:sp>
        <p:nvSpPr>
          <p:cNvPr id="1026" name="Поле 33"/>
          <p:cNvSpPr txBox="1">
            <a:spLocks noChangeArrowheads="1"/>
          </p:cNvSpPr>
          <p:nvPr/>
        </p:nvSpPr>
        <p:spPr bwMode="auto">
          <a:xfrm>
            <a:off x="1000100" y="6357958"/>
            <a:ext cx="754062" cy="238125"/>
          </a:xfrm>
          <a:prstGeom prst="rect">
            <a:avLst/>
          </a:prstGeom>
          <a:solidFill>
            <a:srgbClr val="FFFFFF"/>
          </a:solidFill>
          <a:ln w="635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5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Точка подключения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5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к ЛЭП </a:t>
            </a:r>
            <a:r>
              <a:rPr kumimoji="0" lang="ru-RU" sz="5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10кВ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7" name="Прямоугольник 36"/>
          <p:cNvSpPr/>
          <p:nvPr/>
        </p:nvSpPr>
        <p:spPr>
          <a:xfrm>
            <a:off x="4786314" y="5786454"/>
            <a:ext cx="25297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Условные обозначения:</a:t>
            </a:r>
            <a:endParaRPr lang="ru-RU" dirty="0"/>
          </a:p>
        </p:txBody>
      </p:sp>
      <p:sp>
        <p:nvSpPr>
          <p:cNvPr id="2050" name="Поле 99"/>
          <p:cNvSpPr txBox="1">
            <a:spLocks noChangeArrowheads="1"/>
          </p:cNvSpPr>
          <p:nvPr/>
        </p:nvSpPr>
        <p:spPr bwMode="auto">
          <a:xfrm>
            <a:off x="2143108" y="4429132"/>
            <a:ext cx="571504" cy="214314"/>
          </a:xfrm>
          <a:prstGeom prst="rect">
            <a:avLst/>
          </a:prstGeom>
          <a:solidFill>
            <a:srgbClr val="FFFFFF"/>
          </a:solidFill>
          <a:ln w="635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Стальной Р-0,6Мпа </a:t>
            </a:r>
            <a:r>
              <a:rPr kumimoji="0" lang="ru-RU" sz="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 Math" pitchFamily="18" charset="0"/>
                <a:cs typeface="Arial" pitchFamily="34" charset="0"/>
                <a:hlinkClick r:id="rId5" tooltip="Пустое множество"/>
              </a:rPr>
              <a:t>∅</a:t>
            </a:r>
            <a:r>
              <a:rPr lang="ru-RU" sz="400" dirty="0" smtClean="0">
                <a:solidFill>
                  <a:srgbClr val="252525"/>
                </a:solidFill>
                <a:latin typeface="Arial" pitchFamily="34" charset="0"/>
                <a:cs typeface="Arial" pitchFamily="34" charset="0"/>
              </a:rPr>
              <a:t> 219</a:t>
            </a:r>
            <a:r>
              <a:rPr kumimoji="0" lang="ru-RU" sz="400" b="0" i="0" u="none" strike="noStrike" cap="none" normalizeH="0" baseline="0" dirty="0" smtClean="0">
                <a:ln>
                  <a:noFill/>
                </a:ln>
                <a:solidFill>
                  <a:srgbClr val="252525"/>
                </a:solidFill>
                <a:effectLst/>
                <a:latin typeface="Arial" pitchFamily="34" charset="0"/>
                <a:cs typeface="Arial" pitchFamily="34" charset="0"/>
              </a:rPr>
              <a:t>мм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36" name="Прямая со стрелкой 35"/>
          <p:cNvCxnSpPr/>
          <p:nvPr/>
        </p:nvCxnSpPr>
        <p:spPr>
          <a:xfrm>
            <a:off x="1857356" y="5072074"/>
            <a:ext cx="714380" cy="14287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9" name="Поле 31"/>
          <p:cNvSpPr txBox="1">
            <a:spLocks noChangeArrowheads="1"/>
          </p:cNvSpPr>
          <p:nvPr/>
        </p:nvSpPr>
        <p:spPr bwMode="auto">
          <a:xfrm>
            <a:off x="2143108" y="4714884"/>
            <a:ext cx="571504" cy="285751"/>
          </a:xfrm>
          <a:prstGeom prst="rect">
            <a:avLst/>
          </a:prstGeom>
          <a:solidFill>
            <a:srgbClr val="FFFFFF"/>
          </a:solidFill>
          <a:ln w="635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5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Точка подключения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5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к газопроводу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27" name="Прямая соединительная линия 26"/>
          <p:cNvCxnSpPr/>
          <p:nvPr/>
        </p:nvCxnSpPr>
        <p:spPr>
          <a:xfrm>
            <a:off x="1071538" y="5286388"/>
            <a:ext cx="2000264" cy="142876"/>
          </a:xfrm>
          <a:prstGeom prst="line">
            <a:avLst/>
          </a:prstGeom>
          <a:ln>
            <a:solidFill>
              <a:srgbClr val="FFFF00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33" name="Прямая соединительная линия 32"/>
          <p:cNvCxnSpPr/>
          <p:nvPr/>
        </p:nvCxnSpPr>
        <p:spPr>
          <a:xfrm rot="5400000" flipH="1" flipV="1">
            <a:off x="2285984" y="4857760"/>
            <a:ext cx="785818" cy="214314"/>
          </a:xfrm>
          <a:prstGeom prst="line">
            <a:avLst/>
          </a:prstGeom>
          <a:ln>
            <a:solidFill>
              <a:srgbClr val="FFFF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5" name="Прямая соединительная линия 34"/>
          <p:cNvCxnSpPr/>
          <p:nvPr/>
        </p:nvCxnSpPr>
        <p:spPr>
          <a:xfrm flipV="1">
            <a:off x="2786050" y="4571214"/>
            <a:ext cx="642148" cy="794"/>
          </a:xfrm>
          <a:prstGeom prst="line">
            <a:avLst/>
          </a:prstGeom>
          <a:ln>
            <a:solidFill>
              <a:srgbClr val="FFFF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2" name="Прямая соединительная линия 41"/>
          <p:cNvCxnSpPr/>
          <p:nvPr/>
        </p:nvCxnSpPr>
        <p:spPr>
          <a:xfrm rot="5400000" flipH="1" flipV="1">
            <a:off x="3393273" y="4321975"/>
            <a:ext cx="285752" cy="214314"/>
          </a:xfrm>
          <a:prstGeom prst="line">
            <a:avLst/>
          </a:prstGeom>
          <a:ln>
            <a:solidFill>
              <a:srgbClr val="FFFF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0" name="Поле 99"/>
          <p:cNvSpPr txBox="1">
            <a:spLocks noChangeArrowheads="1"/>
          </p:cNvSpPr>
          <p:nvPr/>
        </p:nvSpPr>
        <p:spPr bwMode="auto">
          <a:xfrm>
            <a:off x="1571604" y="5357826"/>
            <a:ext cx="642942" cy="214314"/>
          </a:xfrm>
          <a:prstGeom prst="rect">
            <a:avLst/>
          </a:prstGeom>
          <a:solidFill>
            <a:srgbClr val="FFFFFF"/>
          </a:solidFill>
          <a:ln w="635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Стальной Р-0,6Мпа </a:t>
            </a:r>
            <a:r>
              <a:rPr kumimoji="0" lang="ru-RU" sz="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 Math" pitchFamily="18" charset="0"/>
                <a:cs typeface="Arial" pitchFamily="34" charset="0"/>
                <a:hlinkClick r:id="rId5" tooltip="Пустое множество"/>
              </a:rPr>
              <a:t>∅</a:t>
            </a:r>
            <a:r>
              <a:rPr lang="ru-RU" sz="400" dirty="0" smtClean="0">
                <a:solidFill>
                  <a:srgbClr val="252525"/>
                </a:solidFill>
                <a:latin typeface="Arial" pitchFamily="34" charset="0"/>
                <a:cs typeface="Arial" pitchFamily="34" charset="0"/>
              </a:rPr>
              <a:t> 159</a:t>
            </a:r>
            <a:r>
              <a:rPr kumimoji="0" lang="ru-RU" sz="400" b="0" i="0" u="none" strike="noStrike" cap="none" normalizeH="0" baseline="0" dirty="0" smtClean="0">
                <a:ln>
                  <a:noFill/>
                </a:ln>
                <a:solidFill>
                  <a:srgbClr val="252525"/>
                </a:solidFill>
                <a:effectLst/>
                <a:latin typeface="Arial" pitchFamily="34" charset="0"/>
                <a:cs typeface="Arial" pitchFamily="34" charset="0"/>
              </a:rPr>
              <a:t>мм</a:t>
            </a:r>
            <a:endParaRPr kumimoji="0" lang="ru-RU" sz="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52" name="Прямая со стрелкой 51"/>
          <p:cNvCxnSpPr/>
          <p:nvPr/>
        </p:nvCxnSpPr>
        <p:spPr>
          <a:xfrm rot="5400000">
            <a:off x="1393009" y="5250669"/>
            <a:ext cx="214314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5" name="Поле 31"/>
          <p:cNvSpPr txBox="1">
            <a:spLocks noChangeArrowheads="1"/>
          </p:cNvSpPr>
          <p:nvPr/>
        </p:nvSpPr>
        <p:spPr bwMode="auto">
          <a:xfrm>
            <a:off x="785786" y="5143512"/>
            <a:ext cx="571504" cy="285751"/>
          </a:xfrm>
          <a:prstGeom prst="rect">
            <a:avLst/>
          </a:prstGeom>
          <a:solidFill>
            <a:srgbClr val="FFFFFF"/>
          </a:solidFill>
          <a:ln w="635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5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Точка подключения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5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к газопроводу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Picture 15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3786190"/>
            <a:ext cx="3258276" cy="2786082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  <p:sp>
        <p:nvSpPr>
          <p:cNvPr id="4" name="Пятиугольник 3"/>
          <p:cNvSpPr/>
          <p:nvPr/>
        </p:nvSpPr>
        <p:spPr>
          <a:xfrm>
            <a:off x="0" y="260648"/>
            <a:ext cx="4139952" cy="504056"/>
          </a:xfrm>
          <a:prstGeom prst="homePlate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ятиугольник 4"/>
          <p:cNvSpPr/>
          <p:nvPr/>
        </p:nvSpPr>
        <p:spPr>
          <a:xfrm rot="10800000">
            <a:off x="4427984" y="260648"/>
            <a:ext cx="4716016" cy="504056"/>
          </a:xfrm>
          <a:prstGeom prst="homePlate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179512" y="260648"/>
            <a:ext cx="3888432" cy="432047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2500" lnSpcReduction="10000"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ru-RU" sz="1200" dirty="0" smtClean="0"/>
              <a:t>Тюменская область, </a:t>
            </a:r>
            <a:r>
              <a:rPr lang="ru-RU" sz="1200" dirty="0" err="1" smtClean="0"/>
              <a:t>Голышмановский</a:t>
            </a:r>
            <a:r>
              <a:rPr lang="ru-RU" sz="1200" dirty="0" smtClean="0"/>
              <a:t> район, сельское поселение Голышманово, на расстоянии 5 км к северу от р.п. Голышманово </a:t>
            </a: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7" name="Подзаголовок 2"/>
          <p:cNvSpPr txBox="1">
            <a:spLocks/>
          </p:cNvSpPr>
          <p:nvPr/>
        </p:nvSpPr>
        <p:spPr>
          <a:xfrm>
            <a:off x="5436096" y="260648"/>
            <a:ext cx="3600400" cy="504056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/>
          <a:p>
            <a:pPr marL="342900" lvl="0" indent="-342900">
              <a:spcBef>
                <a:spcPct val="20000"/>
              </a:spcBef>
              <a:defRPr/>
            </a:pPr>
            <a:r>
              <a:rPr lang="ru-RU" sz="1400" dirty="0" smtClean="0"/>
              <a:t>Инвестиционная площадка </a:t>
            </a:r>
            <a:r>
              <a:rPr lang="ru-RU" sz="1400" dirty="0" err="1" smtClean="0"/>
              <a:t>д</a:t>
            </a:r>
            <a:r>
              <a:rPr lang="en-US" sz="1400" dirty="0" err="1" smtClean="0"/>
              <a:t>ля</a:t>
            </a:r>
            <a:r>
              <a:rPr lang="ru-RU" sz="1400" dirty="0" smtClean="0"/>
              <a:t> выращивания грибов</a:t>
            </a: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8" name="Рисунок 7" descr="t123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67544" y="908720"/>
            <a:ext cx="3312368" cy="2502588"/>
          </a:xfrm>
          <a:prstGeom prst="rect">
            <a:avLst/>
          </a:prstGeom>
        </p:spPr>
      </p:pic>
      <p:cxnSp>
        <p:nvCxnSpPr>
          <p:cNvPr id="9" name="Прямая со стрелкой 8"/>
          <p:cNvCxnSpPr>
            <a:stCxn id="23" idx="4"/>
          </p:cNvCxnSpPr>
          <p:nvPr/>
        </p:nvCxnSpPr>
        <p:spPr>
          <a:xfrm rot="5400000" flipH="1" flipV="1">
            <a:off x="981227" y="2909203"/>
            <a:ext cx="739764" cy="4409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10" name="Рисунок 9" descr="герб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716016" y="332656"/>
            <a:ext cx="576064" cy="360040"/>
          </a:xfrm>
          <a:prstGeom prst="rect">
            <a:avLst/>
          </a:prstGeom>
        </p:spPr>
      </p:pic>
      <p:graphicFrame>
        <p:nvGraphicFramePr>
          <p:cNvPr id="11" name="Таблица 10"/>
          <p:cNvGraphicFramePr>
            <a:graphicFrameLocks noGrp="1"/>
          </p:cNvGraphicFramePr>
          <p:nvPr/>
        </p:nvGraphicFramePr>
        <p:xfrm>
          <a:off x="3851920" y="980729"/>
          <a:ext cx="5040560" cy="5014926"/>
        </p:xfrm>
        <a:graphic>
          <a:graphicData uri="http://schemas.openxmlformats.org/drawingml/2006/table">
            <a:tbl>
              <a:tblPr>
                <a:tableStyleId>{BDBED569-4797-4DF1-A0F4-6AAB3CD982D8}</a:tableStyleId>
              </a:tblPr>
              <a:tblGrid>
                <a:gridCol w="1368152"/>
                <a:gridCol w="3672408"/>
              </a:tblGrid>
              <a:tr h="216023">
                <a:tc>
                  <a:txBody>
                    <a:bodyPr/>
                    <a:lstStyle/>
                    <a:p>
                      <a:pPr algn="l" fontAlgn="auto"/>
                      <a:r>
                        <a:rPr lang="ru-RU" sz="900" b="1" u="none" strike="noStrike" dirty="0" smtClean="0"/>
                        <a:t>Площадь площадки </a:t>
                      </a:r>
                      <a:endParaRPr lang="ru-RU" sz="900" b="1" i="1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418" marR="8418" marT="8418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/>
                        <a:t>592 806 кв. м</a:t>
                      </a:r>
                      <a:r>
                        <a:rPr lang="ru-RU" sz="1000" dirty="0" smtClean="0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.</a:t>
                      </a:r>
                      <a:endParaRPr lang="ru-RU" sz="1100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07951">
                <a:tc>
                  <a:txBody>
                    <a:bodyPr/>
                    <a:lstStyle/>
                    <a:p>
                      <a:pPr algn="l" fontAlgn="auto"/>
                      <a:r>
                        <a:rPr lang="ru-RU" sz="900" b="1" u="none" strike="noStrike" dirty="0"/>
                        <a:t>Кадастровый номер участка/квартала  </a:t>
                      </a:r>
                      <a:endParaRPr lang="ru-RU" sz="900" b="1" i="1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418" marR="8418" marT="8418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/>
                        <a:t>72:07:0000000:853</a:t>
                      </a:r>
                      <a:endParaRPr lang="ru-RU" sz="1100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23399">
                <a:tc>
                  <a:txBody>
                    <a:bodyPr/>
                    <a:lstStyle/>
                    <a:p>
                      <a:pPr algn="l" fontAlgn="auto"/>
                      <a:r>
                        <a:rPr lang="ru-RU" sz="900" b="1" u="none" strike="noStrike" dirty="0"/>
                        <a:t>Собственник </a:t>
                      </a:r>
                      <a:endParaRPr lang="ru-RU" sz="900" b="1" i="1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418" marR="8418" marT="8418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Calibri"/>
                          <a:ea typeface="Calibri"/>
                          <a:cs typeface="Times New Roman"/>
                        </a:rPr>
                        <a:t>Муниципальная </a:t>
                      </a:r>
                      <a:r>
                        <a:rPr lang="ru-RU" sz="1000" dirty="0" smtClean="0">
                          <a:latin typeface="Calibri"/>
                          <a:ea typeface="Calibri"/>
                          <a:cs typeface="Times New Roman"/>
                        </a:rPr>
                        <a:t>собственность (аренда)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07640">
                <a:tc>
                  <a:txBody>
                    <a:bodyPr/>
                    <a:lstStyle/>
                    <a:p>
                      <a:pPr algn="l" fontAlgn="auto"/>
                      <a:r>
                        <a:rPr lang="ru-RU" sz="900" b="1" u="none" strike="noStrike" dirty="0"/>
                        <a:t>Категория </a:t>
                      </a:r>
                      <a:r>
                        <a:rPr lang="ru-RU" sz="900" b="1" u="none" strike="noStrike" dirty="0" smtClean="0"/>
                        <a:t>земель</a:t>
                      </a:r>
                      <a:endParaRPr lang="ru-RU" sz="900" b="1" i="1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418" marR="8418" marT="8418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Calibri"/>
                          <a:ea typeface="Calibri"/>
                          <a:cs typeface="Times New Roman"/>
                        </a:rPr>
                        <a:t>Земли населенных пунктов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78812">
                <a:tc>
                  <a:txBody>
                    <a:bodyPr/>
                    <a:lstStyle/>
                    <a:p>
                      <a:pPr algn="l" fontAlgn="auto"/>
                      <a:r>
                        <a:rPr lang="ru-RU" sz="1000" b="1" u="none" strike="noStrike" dirty="0">
                          <a:solidFill>
                            <a:schemeClr val="tx1"/>
                          </a:solidFill>
                          <a:latin typeface="+mj-lt"/>
                        </a:rPr>
                        <a:t>Вид разрешенного использования </a:t>
                      </a:r>
                      <a:endParaRPr lang="ru-RU" sz="1000" b="1" i="1" u="none" strike="noStrike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8418" marR="8418" marT="8418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66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cs typeface="Arial" pitchFamily="34" charset="0"/>
                      </a:endParaRPr>
                    </a:p>
                    <a:p>
                      <a:pPr marL="0" marR="0" lvl="0" indent="0" algn="l" defTabSz="449263" rtl="0" eaLnBrk="1" fontAlgn="base" latinLnBrk="0" hangingPunct="1">
                        <a:lnSpc>
                          <a:spcPct val="66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pitchFamily="34" charset="0"/>
                        </a:rPr>
                        <a:t>Для иных видов сельскохозяйственного использования</a:t>
                      </a:r>
                    </a:p>
                    <a:p>
                      <a:pPr marL="0" marR="0" lvl="0" indent="0" algn="l" defTabSz="449263" rtl="0" eaLnBrk="1" fontAlgn="base" latinLnBrk="0" hangingPunct="1">
                        <a:lnSpc>
                          <a:spcPct val="76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457314">
                <a:tc>
                  <a:txBody>
                    <a:bodyPr/>
                    <a:lstStyle/>
                    <a:p>
                      <a:pPr algn="l" fontAlgn="auto"/>
                      <a:r>
                        <a:rPr lang="ru-RU" sz="1000" b="1" u="none" strike="noStrike" dirty="0">
                          <a:solidFill>
                            <a:schemeClr val="tx1"/>
                          </a:solidFill>
                          <a:latin typeface="+mj-lt"/>
                        </a:rPr>
                        <a:t>Электроснабжение</a:t>
                      </a:r>
                      <a:endParaRPr lang="ru-RU" sz="1000" b="1" i="1" u="none" strike="noStrike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8418" marR="8418" marT="8418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66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+mj-lt"/>
                          <a:cs typeface="Arial" pitchFamily="34" charset="0"/>
                        </a:rPr>
                        <a:t>От точки подключения до участка проходит линия ВЛ-10кВ Ф. Птицефабрика р.п. Голышманово, Ф.Птицефабрика "Кемпинг", Тюменская область, ВЛ-10кВ Ф. Птицефабрика р.п. Голышманово, Ф.Птицефабрика на расстоянии 50м.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+mj-lt"/>
                        <a:cs typeface="Arial" pitchFamily="34" charset="0"/>
                      </a:endParaRPr>
                    </a:p>
                  </a:txBody>
                  <a:tcPr marL="68400" marR="68400" marT="151179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85752">
                <a:tc>
                  <a:txBody>
                    <a:bodyPr/>
                    <a:lstStyle/>
                    <a:p>
                      <a:pPr algn="l" fontAlgn="auto"/>
                      <a:r>
                        <a:rPr lang="ru-RU" sz="900" b="1" u="none" strike="noStrike" dirty="0"/>
                        <a:t>Газоснабжение </a:t>
                      </a:r>
                      <a:endParaRPr lang="ru-RU" sz="900" b="1" i="1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418" marR="8418" marT="8418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66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j-lt"/>
                          <a:cs typeface="Arial" pitchFamily="34" charset="0"/>
                        </a:rPr>
                        <a:t>Газопровод  ГРС Голышманово проходит по участку</a:t>
                      </a:r>
                    </a:p>
                  </a:txBody>
                  <a:tcPr marL="68400" marR="68400" marT="151179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22475">
                <a:tc>
                  <a:txBody>
                    <a:bodyPr/>
                    <a:lstStyle/>
                    <a:p>
                      <a:pPr algn="l" fontAlgn="auto"/>
                      <a:r>
                        <a:rPr lang="ru-RU" sz="900" b="1" u="none" strike="noStrike" dirty="0"/>
                        <a:t>Водоснабжение </a:t>
                      </a:r>
                      <a:endParaRPr lang="ru-RU" sz="900" b="1" i="1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418" marR="8418" marT="8418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74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j-lt"/>
                          <a:cs typeface="Segoe UI" pitchFamily="34" charset="0"/>
                        </a:rPr>
                        <a:t>Центральный водопровод отсутствует.</a:t>
                      </a:r>
                    </a:p>
                  </a:txBody>
                  <a:tcPr marL="68400" marR="68400" marT="11438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04349">
                <a:tc>
                  <a:txBody>
                    <a:bodyPr/>
                    <a:lstStyle/>
                    <a:p>
                      <a:pPr algn="l" fontAlgn="auto"/>
                      <a:r>
                        <a:rPr lang="ru-RU" sz="900" b="1" u="none" strike="noStrike" dirty="0"/>
                        <a:t>Канализация</a:t>
                      </a:r>
                      <a:endParaRPr lang="ru-RU" sz="900" b="1" i="1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418" marR="8418" marT="8418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+mj-lt"/>
                          <a:ea typeface="Calibri"/>
                          <a:cs typeface="Times New Roman"/>
                        </a:rPr>
                        <a:t>Центральная канализация отсутствует.</a:t>
                      </a:r>
                      <a:endParaRPr lang="ru-RU" sz="1100" dirty="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22475">
                <a:tc>
                  <a:txBody>
                    <a:bodyPr/>
                    <a:lstStyle/>
                    <a:p>
                      <a:pPr algn="l" fontAlgn="auto"/>
                      <a:r>
                        <a:rPr lang="ru-RU" sz="900" b="1" u="none" strike="noStrike" dirty="0"/>
                        <a:t>Подъездные пути</a:t>
                      </a:r>
                      <a:endParaRPr lang="ru-RU" sz="900" b="1" i="1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418" marR="8418" marT="8418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Calibri"/>
                          <a:ea typeface="Calibri"/>
                          <a:cs typeface="Times New Roman"/>
                        </a:rPr>
                        <a:t>До федеральной дороги Тюмень-Омск </a:t>
                      </a:r>
                      <a:r>
                        <a:rPr lang="ru-RU" sz="1000" dirty="0">
                          <a:latin typeface="Calibri"/>
                          <a:ea typeface="Calibri"/>
                          <a:cs typeface="Times New Roman"/>
                        </a:rPr>
                        <a:t>с асфальтовым </a:t>
                      </a:r>
                      <a:r>
                        <a:rPr lang="ru-RU" sz="1000" dirty="0" smtClean="0">
                          <a:latin typeface="Calibri"/>
                          <a:ea typeface="Calibri"/>
                          <a:cs typeface="Times New Roman"/>
                        </a:rPr>
                        <a:t>покрытием – 100 </a:t>
                      </a:r>
                      <a:r>
                        <a:rPr lang="ru-RU" sz="1000" dirty="0">
                          <a:latin typeface="Calibri"/>
                          <a:ea typeface="Calibri"/>
                          <a:cs typeface="Times New Roman"/>
                        </a:rPr>
                        <a:t>метров.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77983">
                <a:tc>
                  <a:txBody>
                    <a:bodyPr/>
                    <a:lstStyle/>
                    <a:p>
                      <a:pPr algn="l" fontAlgn="auto"/>
                      <a:r>
                        <a:rPr lang="ru-RU" sz="900" b="1" u="none" strike="noStrike" dirty="0"/>
                        <a:t>Телефонизация/интернет</a:t>
                      </a:r>
                      <a:endParaRPr lang="ru-RU" sz="900" b="1" i="1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418" marR="8418" marT="8418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/>
                        <a:t>Центральная сеть (расстояние (м)), Расчетная стоимость обеспечения земельного участка инженерной инфраструктурой, млн.руб.</a:t>
                      </a:r>
                      <a:r>
                        <a:rPr lang="ru-RU" sz="1000" dirty="0" smtClean="0">
                          <a:latin typeface="+mn-lt"/>
                          <a:ea typeface="Calibri"/>
                          <a:cs typeface="Times New Roman"/>
                        </a:rPr>
                        <a:t> (Возможно  по индивидуальному проекту)</a:t>
                      </a:r>
                      <a:endParaRPr lang="ru-RU" sz="11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23999">
                <a:tc>
                  <a:txBody>
                    <a:bodyPr/>
                    <a:lstStyle/>
                    <a:p>
                      <a:pPr algn="l" fontAlgn="auto"/>
                      <a:r>
                        <a:rPr lang="ru-RU" sz="900" b="1" u="none" strike="noStrike" dirty="0"/>
                        <a:t>Удаленность от ближайшей </a:t>
                      </a:r>
                      <a:r>
                        <a:rPr lang="ru-RU" sz="900" b="1" u="none" strike="noStrike" dirty="0" smtClean="0"/>
                        <a:t>Ж/Д станции</a:t>
                      </a:r>
                      <a:endParaRPr lang="ru-RU" sz="900" b="1" i="1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418" marR="8418" marT="8418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Calibri"/>
                          <a:ea typeface="Calibri"/>
                          <a:cs typeface="Times New Roman"/>
                        </a:rPr>
                        <a:t>4км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07951">
                <a:tc>
                  <a:txBody>
                    <a:bodyPr/>
                    <a:lstStyle/>
                    <a:p>
                      <a:pPr algn="l" fontAlgn="auto"/>
                      <a:r>
                        <a:rPr lang="ru-RU" sz="1000" b="1" u="none" strike="noStrike" dirty="0">
                          <a:latin typeface="+mj-lt"/>
                        </a:rPr>
                        <a:t>Стоимость </a:t>
                      </a:r>
                      <a:r>
                        <a:rPr lang="ru-RU" sz="1000" b="1" u="none" strike="noStrike" dirty="0" smtClean="0">
                          <a:latin typeface="+mj-lt"/>
                        </a:rPr>
                        <a:t>аренды/выкупа</a:t>
                      </a:r>
                      <a:endParaRPr lang="ru-RU" sz="1000" b="1" i="1" u="none" strike="noStrike" dirty="0">
                        <a:solidFill>
                          <a:srgbClr val="000000"/>
                        </a:solidFill>
                        <a:latin typeface="+mj-lt"/>
                      </a:endParaRPr>
                    </a:p>
                  </a:txBody>
                  <a:tcPr marL="8418" marR="8418" marT="8418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66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j-lt"/>
                        <a:cs typeface="Arial" pitchFamily="34" charset="0"/>
                      </a:endParaRPr>
                    </a:p>
                    <a:p>
                      <a:pPr marL="0" marR="0" lvl="0" indent="0" algn="l" defTabSz="449263" rtl="0" eaLnBrk="1" fontAlgn="base" latinLnBrk="0" hangingPunct="1">
                        <a:lnSpc>
                          <a:spcPct val="66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j-lt"/>
                          <a:cs typeface="Arial" pitchFamily="34" charset="0"/>
                        </a:rPr>
                        <a:t>40,5т.р./8,1т.р.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48402">
                <a:tc>
                  <a:txBody>
                    <a:bodyPr/>
                    <a:lstStyle/>
                    <a:p>
                      <a:pPr algn="l" fontAlgn="auto"/>
                      <a:r>
                        <a:rPr lang="ru-RU" sz="900" b="1" u="none" strike="noStrike" dirty="0"/>
                        <a:t>Дополнительная информация о земельном участке </a:t>
                      </a:r>
                      <a:endParaRPr lang="ru-RU" sz="900" b="1" i="1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418" marR="8418" marT="8418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Calibri"/>
                          <a:ea typeface="Calibri"/>
                          <a:cs typeface="Times New Roman"/>
                        </a:rPr>
                        <a:t>Население р.п. Голышманово - 14400чел</a:t>
                      </a:r>
                      <a:r>
                        <a:rPr lang="ru-RU" sz="1000" dirty="0">
                          <a:latin typeface="Calibri"/>
                          <a:ea typeface="Calibri"/>
                          <a:cs typeface="Times New Roman"/>
                        </a:rPr>
                        <a:t>.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74215">
                <a:tc>
                  <a:txBody>
                    <a:bodyPr/>
                    <a:lstStyle/>
                    <a:p>
                      <a:pPr algn="l" fontAlgn="auto"/>
                      <a:r>
                        <a:rPr lang="ru-RU" sz="900" b="1" u="none" strike="noStrike" dirty="0"/>
                        <a:t>Данные о </a:t>
                      </a:r>
                      <a:r>
                        <a:rPr lang="ru-RU" sz="900" b="1" u="none" strike="noStrike" dirty="0" smtClean="0"/>
                        <a:t>заявителе</a:t>
                      </a:r>
                      <a:endParaRPr lang="ru-RU" sz="900" b="1" i="1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418" marR="8418" marT="8418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Calibri"/>
                          <a:ea typeface="Calibri"/>
                          <a:cs typeface="Times New Roman"/>
                        </a:rPr>
                        <a:t>Первый заместитель Главы района Попов Владимир Николаевич, тел.(834546)2-52-20, +79048769376, E-mail:popov1206@yandex.ru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3" name="Скругленная прямоугольная выноска 22"/>
          <p:cNvSpPr/>
          <p:nvPr/>
        </p:nvSpPr>
        <p:spPr>
          <a:xfrm>
            <a:off x="142844" y="3689648"/>
            <a:ext cx="3565060" cy="3168352"/>
          </a:xfrm>
          <a:prstGeom prst="wedgeRoundRectCallout">
            <a:avLst>
              <a:gd name="adj1" fmla="val -22293"/>
              <a:gd name="adj2" fmla="val -55999"/>
              <a:gd name="adj3" fmla="val 16667"/>
            </a:avLst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211960" y="6064089"/>
          <a:ext cx="4686299" cy="589782"/>
        </p:xfrm>
        <a:graphic>
          <a:graphicData uri="http://schemas.openxmlformats.org/drawingml/2006/table">
            <a:tbl>
              <a:tblPr/>
              <a:tblGrid>
                <a:gridCol w="608775"/>
                <a:gridCol w="1398280"/>
                <a:gridCol w="862431"/>
                <a:gridCol w="1816813"/>
              </a:tblGrid>
              <a:tr h="21602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05460" algn="ctr"/>
                        </a:tabLst>
                      </a:pPr>
                      <a:r>
                        <a:rPr lang="ru-RU" sz="900" b="1" dirty="0">
                          <a:solidFill>
                            <a:srgbClr val="FF0000"/>
                          </a:solidFill>
                          <a:latin typeface="Arial"/>
                          <a:ea typeface="Calibri"/>
                          <a:cs typeface="Times New Roman"/>
                        </a:rPr>
                        <a:t>___Л___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+mj-lt"/>
                          <a:ea typeface="Calibri"/>
                          <a:cs typeface="Times New Roman"/>
                        </a:rPr>
                        <a:t>ЛЭП 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05460" algn="ctr"/>
                        </a:tabLst>
                      </a:pPr>
                      <a:r>
                        <a:rPr lang="ru-RU" sz="900" b="1" dirty="0">
                          <a:solidFill>
                            <a:srgbClr val="800000"/>
                          </a:solidFill>
                          <a:latin typeface="+mj-lt"/>
                          <a:ea typeface="Calibri"/>
                          <a:cs typeface="Times New Roman"/>
                        </a:rPr>
                        <a:t>_____К____</a:t>
                      </a:r>
                      <a:endParaRPr lang="ru-RU" sz="900" dirty="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+mj-lt"/>
                          <a:ea typeface="Calibri"/>
                          <a:cs typeface="Times New Roman"/>
                        </a:rPr>
                        <a:t>Канализация бытовая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05460" algn="ctr"/>
                        </a:tabLst>
                      </a:pPr>
                      <a:r>
                        <a:rPr lang="ru-RU" sz="900" b="1" dirty="0">
                          <a:solidFill>
                            <a:srgbClr val="00FFFF"/>
                          </a:solidFill>
                          <a:latin typeface="Arial"/>
                          <a:ea typeface="Calibri"/>
                          <a:cs typeface="Times New Roman"/>
                        </a:rPr>
                        <a:t>____В</a:t>
                      </a:r>
                      <a:r>
                        <a:rPr lang="ru-RU" sz="900" b="1" dirty="0" smtClean="0">
                          <a:solidFill>
                            <a:srgbClr val="00FFFF"/>
                          </a:solidFill>
                          <a:latin typeface="Arial"/>
                          <a:ea typeface="Calibri"/>
                          <a:cs typeface="Times New Roman"/>
                        </a:rPr>
                        <a:t>__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+mj-lt"/>
                          <a:ea typeface="Calibri"/>
                          <a:cs typeface="Times New Roman"/>
                        </a:rPr>
                        <a:t>Водопровод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05460" algn="ctr"/>
                        </a:tabLst>
                      </a:pPr>
                      <a:r>
                        <a:rPr lang="ru-RU" sz="900" b="1" dirty="0">
                          <a:solidFill>
                            <a:srgbClr val="FF99CC"/>
                          </a:solidFill>
                          <a:latin typeface="+mj-lt"/>
                          <a:ea typeface="Calibri"/>
                          <a:cs typeface="Times New Roman"/>
                        </a:rPr>
                        <a:t>____V____</a:t>
                      </a:r>
                      <a:endParaRPr lang="ru-RU" sz="900" dirty="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+mj-lt"/>
                          <a:ea typeface="Calibri"/>
                          <a:cs typeface="Times New Roman"/>
                        </a:rPr>
                        <a:t>Линия связи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1836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05460" algn="ctr"/>
                        </a:tabLst>
                      </a:pPr>
                      <a:r>
                        <a:rPr lang="ru-RU" sz="900" b="1" dirty="0">
                          <a:solidFill>
                            <a:srgbClr val="FFFF00"/>
                          </a:solidFill>
                          <a:latin typeface="Arial"/>
                          <a:ea typeface="Calibri"/>
                          <a:cs typeface="Times New Roman"/>
                        </a:rPr>
                        <a:t>_____Г</a:t>
                      </a:r>
                      <a:r>
                        <a:rPr lang="ru-RU" sz="900" b="1" dirty="0" smtClean="0">
                          <a:solidFill>
                            <a:srgbClr val="FFFF00"/>
                          </a:solidFill>
                          <a:latin typeface="Arial"/>
                          <a:ea typeface="Calibri"/>
                          <a:cs typeface="Times New Roman"/>
                        </a:rPr>
                        <a:t>_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+mj-lt"/>
                          <a:ea typeface="Calibri"/>
                          <a:cs typeface="Times New Roman"/>
                        </a:rPr>
                        <a:t>Газопровод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900" b="0" i="0" u="none" strike="noStrike" dirty="0">
                        <a:solidFill>
                          <a:srgbClr val="000000"/>
                        </a:solidFill>
                        <a:latin typeface="+mj-lt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 baseline="0" dirty="0" smtClean="0">
                          <a:solidFill>
                            <a:srgbClr val="000000"/>
                          </a:solidFill>
                          <a:latin typeface="+mj-lt"/>
                        </a:rPr>
                        <a:t>   Г</a:t>
                      </a:r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latin typeface="+mj-lt"/>
                        </a:rPr>
                        <a:t>раницы 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latin typeface="+mj-lt"/>
                        </a:rPr>
                        <a:t>земельного участка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pSp>
        <p:nvGrpSpPr>
          <p:cNvPr id="2" name="Group 254"/>
          <p:cNvGrpSpPr>
            <a:grpSpLocks/>
          </p:cNvGrpSpPr>
          <p:nvPr/>
        </p:nvGrpSpPr>
        <p:grpSpPr bwMode="auto">
          <a:xfrm>
            <a:off x="6300193" y="6597352"/>
            <a:ext cx="648072" cy="72008"/>
            <a:chOff x="30" y="30"/>
            <a:chExt cx="1785" cy="330"/>
          </a:xfrm>
        </p:grpSpPr>
        <p:sp>
          <p:nvSpPr>
            <p:cNvPr id="30" name="Rectangle 256"/>
            <p:cNvSpPr>
              <a:spLocks noChangeArrowheads="1"/>
            </p:cNvSpPr>
            <p:nvPr/>
          </p:nvSpPr>
          <p:spPr bwMode="auto">
            <a:xfrm>
              <a:off x="30" y="30"/>
              <a:ext cx="1785" cy="330"/>
            </a:xfrm>
            <a:prstGeom prst="rect">
              <a:avLst/>
            </a:prstGeom>
            <a:solidFill>
              <a:srgbClr val="A4A4A4"/>
            </a:solidFill>
            <a:ln w="9525">
              <a:noFill/>
              <a:miter lim="800000"/>
              <a:headEnd/>
              <a:tailEnd/>
            </a:ln>
          </p:spPr>
        </p:sp>
        <p:sp>
          <p:nvSpPr>
            <p:cNvPr id="31" name="Rectangle 255"/>
            <p:cNvSpPr>
              <a:spLocks noChangeArrowheads="1"/>
            </p:cNvSpPr>
            <p:nvPr/>
          </p:nvSpPr>
          <p:spPr bwMode="auto">
            <a:xfrm>
              <a:off x="30" y="30"/>
              <a:ext cx="1785" cy="330"/>
            </a:xfrm>
            <a:prstGeom prst="rect">
              <a:avLst/>
            </a:prstGeom>
            <a:ln>
              <a:headEnd/>
              <a:tailEnd/>
            </a:ln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</p:sp>
      </p:grpSp>
      <p:sp>
        <p:nvSpPr>
          <p:cNvPr id="1026" name="Поле 33"/>
          <p:cNvSpPr txBox="1">
            <a:spLocks noChangeArrowheads="1"/>
          </p:cNvSpPr>
          <p:nvPr/>
        </p:nvSpPr>
        <p:spPr bwMode="auto">
          <a:xfrm>
            <a:off x="0" y="4786322"/>
            <a:ext cx="754062" cy="238125"/>
          </a:xfrm>
          <a:prstGeom prst="rect">
            <a:avLst/>
          </a:prstGeom>
          <a:solidFill>
            <a:srgbClr val="FFFFFF"/>
          </a:solidFill>
          <a:ln w="635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5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Точка подключения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5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к ЛЭП </a:t>
            </a:r>
            <a:r>
              <a:rPr kumimoji="0" lang="ru-RU" sz="5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10кВ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7" name="Прямоугольник 36"/>
          <p:cNvSpPr/>
          <p:nvPr/>
        </p:nvSpPr>
        <p:spPr>
          <a:xfrm>
            <a:off x="4786314" y="5786454"/>
            <a:ext cx="25297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Условные обозначения:</a:t>
            </a:r>
            <a:endParaRPr lang="ru-RU" dirty="0"/>
          </a:p>
        </p:txBody>
      </p:sp>
      <p:sp>
        <p:nvSpPr>
          <p:cNvPr id="2050" name="Поле 99"/>
          <p:cNvSpPr txBox="1">
            <a:spLocks noChangeArrowheads="1"/>
          </p:cNvSpPr>
          <p:nvPr/>
        </p:nvSpPr>
        <p:spPr bwMode="auto">
          <a:xfrm>
            <a:off x="2357422" y="4357694"/>
            <a:ext cx="571504" cy="214314"/>
          </a:xfrm>
          <a:prstGeom prst="rect">
            <a:avLst/>
          </a:prstGeom>
          <a:solidFill>
            <a:srgbClr val="FFFFFF"/>
          </a:solidFill>
          <a:ln w="635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ПЭ Р-0,6Мпа </a:t>
            </a:r>
            <a:r>
              <a:rPr kumimoji="0" lang="ru-RU" sz="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 Math" pitchFamily="18" charset="0"/>
                <a:cs typeface="Arial" pitchFamily="34" charset="0"/>
                <a:hlinkClick r:id="rId5" tooltip="Пустое множество"/>
              </a:rPr>
              <a:t>∅</a:t>
            </a:r>
            <a:r>
              <a:rPr lang="ru-RU" sz="400" dirty="0" smtClean="0">
                <a:solidFill>
                  <a:srgbClr val="252525"/>
                </a:solidFill>
                <a:latin typeface="Arial" pitchFamily="34" charset="0"/>
                <a:cs typeface="Arial" pitchFamily="34" charset="0"/>
              </a:rPr>
              <a:t> 63</a:t>
            </a:r>
            <a:r>
              <a:rPr kumimoji="0" lang="ru-RU" sz="400" b="0" i="0" u="none" strike="noStrike" cap="none" normalizeH="0" baseline="0" dirty="0" smtClean="0">
                <a:ln>
                  <a:noFill/>
                </a:ln>
                <a:solidFill>
                  <a:srgbClr val="252525"/>
                </a:solidFill>
                <a:effectLst/>
                <a:latin typeface="Arial" pitchFamily="34" charset="0"/>
                <a:cs typeface="Arial" pitchFamily="34" charset="0"/>
              </a:rPr>
              <a:t>мм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36" name="Прямая со стрелкой 35"/>
          <p:cNvCxnSpPr/>
          <p:nvPr/>
        </p:nvCxnSpPr>
        <p:spPr>
          <a:xfrm rot="16200000" flipH="1">
            <a:off x="1643042" y="4214818"/>
            <a:ext cx="214314" cy="7143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9" name="Поле 31"/>
          <p:cNvSpPr txBox="1">
            <a:spLocks noChangeArrowheads="1"/>
          </p:cNvSpPr>
          <p:nvPr/>
        </p:nvSpPr>
        <p:spPr bwMode="auto">
          <a:xfrm>
            <a:off x="1357290" y="3857628"/>
            <a:ext cx="571504" cy="285751"/>
          </a:xfrm>
          <a:prstGeom prst="rect">
            <a:avLst/>
          </a:prstGeom>
          <a:solidFill>
            <a:srgbClr val="FFFFFF"/>
          </a:solidFill>
          <a:ln w="635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5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Точка подключения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5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к газопроводу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39" name="Прямая соединительная линия 38"/>
          <p:cNvCxnSpPr/>
          <p:nvPr/>
        </p:nvCxnSpPr>
        <p:spPr>
          <a:xfrm rot="5400000" flipH="1" flipV="1">
            <a:off x="321439" y="4107661"/>
            <a:ext cx="571504" cy="500066"/>
          </a:xfrm>
          <a:prstGeom prst="line">
            <a:avLst/>
          </a:prstGeom>
          <a:ln>
            <a:solidFill>
              <a:srgbClr val="FFFF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3" name="Прямая соединительная линия 42"/>
          <p:cNvCxnSpPr/>
          <p:nvPr/>
        </p:nvCxnSpPr>
        <p:spPr>
          <a:xfrm>
            <a:off x="857224" y="4071942"/>
            <a:ext cx="2143140" cy="714380"/>
          </a:xfrm>
          <a:prstGeom prst="line">
            <a:avLst/>
          </a:prstGeom>
          <a:ln>
            <a:solidFill>
              <a:srgbClr val="FFFF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Picture 15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3714752"/>
            <a:ext cx="2994025" cy="2746375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  <p:sp>
        <p:nvSpPr>
          <p:cNvPr id="4" name="Пятиугольник 3"/>
          <p:cNvSpPr/>
          <p:nvPr/>
        </p:nvSpPr>
        <p:spPr>
          <a:xfrm>
            <a:off x="0" y="260648"/>
            <a:ext cx="4139952" cy="504056"/>
          </a:xfrm>
          <a:prstGeom prst="homePlate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ятиугольник 4"/>
          <p:cNvSpPr/>
          <p:nvPr/>
        </p:nvSpPr>
        <p:spPr>
          <a:xfrm rot="10800000">
            <a:off x="4427984" y="260648"/>
            <a:ext cx="4716016" cy="504056"/>
          </a:xfrm>
          <a:prstGeom prst="homePlate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179512" y="260648"/>
            <a:ext cx="3888432" cy="432047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10000"/>
          </a:bodyPr>
          <a:lstStyle/>
          <a:p>
            <a:pPr lvl="0" algn="ctr" defTabSz="449263" fontAlgn="base">
              <a:lnSpc>
                <a:spcPct val="104000"/>
              </a:lnSpc>
              <a:spcBef>
                <a:spcPct val="0"/>
              </a:spcBef>
              <a:spcAft>
                <a:spcPct val="0"/>
              </a:spcAft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1200" dirty="0" smtClean="0">
                <a:solidFill>
                  <a:srgbClr val="000000"/>
                </a:solidFill>
                <a:latin typeface="Calibri" pitchFamily="34" charset="0"/>
                <a:cs typeface="Arial" pitchFamily="34" charset="0"/>
              </a:rPr>
              <a:t>Тюменская область, </a:t>
            </a:r>
            <a:r>
              <a:rPr lang="ru-RU" sz="1200" dirty="0" err="1" smtClean="0">
                <a:solidFill>
                  <a:srgbClr val="000000"/>
                </a:solidFill>
                <a:latin typeface="Calibri" pitchFamily="34" charset="0"/>
                <a:cs typeface="Arial" pitchFamily="34" charset="0"/>
              </a:rPr>
              <a:t>Голышмановский</a:t>
            </a:r>
            <a:r>
              <a:rPr lang="ru-RU" sz="1200" dirty="0" smtClean="0">
                <a:solidFill>
                  <a:srgbClr val="000000"/>
                </a:solidFill>
                <a:latin typeface="Calibri" pitchFamily="34" charset="0"/>
                <a:cs typeface="Arial" pitchFamily="34" charset="0"/>
              </a:rPr>
              <a:t> район,  р.п. Голышманово, ул. Московская, 1Б</a:t>
            </a:r>
          </a:p>
        </p:txBody>
      </p:sp>
      <p:sp>
        <p:nvSpPr>
          <p:cNvPr id="7" name="Подзаголовок 2"/>
          <p:cNvSpPr txBox="1">
            <a:spLocks/>
          </p:cNvSpPr>
          <p:nvPr/>
        </p:nvSpPr>
        <p:spPr>
          <a:xfrm>
            <a:off x="5286380" y="260648"/>
            <a:ext cx="3750116" cy="52514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342900" lvl="0" indent="-342900" algn="ctr">
              <a:lnSpc>
                <a:spcPct val="120000"/>
              </a:lnSpc>
              <a:spcBef>
                <a:spcPct val="20000"/>
              </a:spcBef>
              <a:defRPr/>
            </a:pPr>
            <a:r>
              <a:rPr lang="ru-RU" sz="1000" dirty="0" smtClean="0"/>
              <a:t>Инвестиционная площадка для строительства мельничного комплекса</a:t>
            </a:r>
            <a:endParaRPr kumimoji="0" lang="ru-RU" sz="1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8" name="Рисунок 7" descr="t123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67544" y="908720"/>
            <a:ext cx="3312368" cy="2502588"/>
          </a:xfrm>
          <a:prstGeom prst="rect">
            <a:avLst/>
          </a:prstGeom>
        </p:spPr>
      </p:pic>
      <p:cxnSp>
        <p:nvCxnSpPr>
          <p:cNvPr id="9" name="Прямая со стрелкой 8"/>
          <p:cNvCxnSpPr>
            <a:stCxn id="23" idx="4"/>
          </p:cNvCxnSpPr>
          <p:nvPr/>
        </p:nvCxnSpPr>
        <p:spPr>
          <a:xfrm rot="5400000" flipH="1" flipV="1">
            <a:off x="1007050" y="2818393"/>
            <a:ext cx="739764" cy="38934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10" name="Рисунок 9" descr="герб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716016" y="332656"/>
            <a:ext cx="576064" cy="360040"/>
          </a:xfrm>
          <a:prstGeom prst="rect">
            <a:avLst/>
          </a:prstGeom>
        </p:spPr>
      </p:pic>
      <p:graphicFrame>
        <p:nvGraphicFramePr>
          <p:cNvPr id="11" name="Таблица 10"/>
          <p:cNvGraphicFramePr>
            <a:graphicFrameLocks noGrp="1"/>
          </p:cNvGraphicFramePr>
          <p:nvPr/>
        </p:nvGraphicFramePr>
        <p:xfrm>
          <a:off x="3851920" y="980729"/>
          <a:ext cx="5040560" cy="5037023"/>
        </p:xfrm>
        <a:graphic>
          <a:graphicData uri="http://schemas.openxmlformats.org/drawingml/2006/table">
            <a:tbl>
              <a:tblPr>
                <a:tableStyleId>{BDBED569-4797-4DF1-A0F4-6AAB3CD982D8}</a:tableStyleId>
              </a:tblPr>
              <a:tblGrid>
                <a:gridCol w="1368152"/>
                <a:gridCol w="3672408"/>
              </a:tblGrid>
              <a:tr h="216023">
                <a:tc>
                  <a:txBody>
                    <a:bodyPr/>
                    <a:lstStyle/>
                    <a:p>
                      <a:pPr algn="l" fontAlgn="auto"/>
                      <a:r>
                        <a:rPr lang="ru-RU" sz="900" b="1" u="none" strike="noStrike" dirty="0" smtClean="0"/>
                        <a:t>Площадь площадки </a:t>
                      </a:r>
                      <a:endParaRPr lang="ru-RU" sz="900" b="1" i="1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418" marR="8418" marT="8418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/>
                        <a:t>8 000 кв. м</a:t>
                      </a:r>
                      <a:endParaRPr lang="ru-RU" sz="1100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07951">
                <a:tc>
                  <a:txBody>
                    <a:bodyPr/>
                    <a:lstStyle/>
                    <a:p>
                      <a:pPr algn="l" fontAlgn="auto"/>
                      <a:r>
                        <a:rPr lang="ru-RU" sz="900" b="1" u="none" strike="noStrike" smtClean="0"/>
                        <a:t>Кадастровый номер участка/квартала  </a:t>
                      </a:r>
                      <a:endParaRPr lang="ru-RU" sz="900" b="1" i="1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418" marR="8418" marT="8418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/>
                        <a:t>72:07:0901123:16</a:t>
                      </a:r>
                      <a:endParaRPr lang="ru-RU" sz="900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23399">
                <a:tc>
                  <a:txBody>
                    <a:bodyPr/>
                    <a:lstStyle/>
                    <a:p>
                      <a:pPr algn="l" fontAlgn="auto"/>
                      <a:r>
                        <a:rPr lang="ru-RU" sz="900" b="1" u="none" strike="noStrike" dirty="0"/>
                        <a:t>Собственник </a:t>
                      </a:r>
                      <a:endParaRPr lang="ru-RU" sz="900" b="1" i="1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418" marR="8418" marT="8418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Calibri"/>
                          <a:ea typeface="Calibri"/>
                          <a:cs typeface="Times New Roman"/>
                        </a:rPr>
                        <a:t>Муниципальная собственность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07640">
                <a:tc>
                  <a:txBody>
                    <a:bodyPr/>
                    <a:lstStyle/>
                    <a:p>
                      <a:pPr algn="l" fontAlgn="auto"/>
                      <a:r>
                        <a:rPr lang="ru-RU" sz="900" b="1" u="none" strike="noStrike" dirty="0"/>
                        <a:t>Категория </a:t>
                      </a:r>
                      <a:r>
                        <a:rPr lang="ru-RU" sz="900" b="1" u="none" strike="noStrike" dirty="0" smtClean="0"/>
                        <a:t>земель</a:t>
                      </a:r>
                      <a:endParaRPr lang="ru-RU" sz="900" b="1" i="1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418" marR="8418" marT="8418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Calibri"/>
                          <a:ea typeface="Calibri"/>
                          <a:cs typeface="Times New Roman"/>
                        </a:rPr>
                        <a:t>Земли населенных пунктов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30662">
                <a:tc>
                  <a:txBody>
                    <a:bodyPr/>
                    <a:lstStyle/>
                    <a:p>
                      <a:pPr algn="l" fontAlgn="auto"/>
                      <a:r>
                        <a:rPr lang="ru-RU" sz="900" b="1" u="none" strike="noStrike" dirty="0"/>
                        <a:t>Вид разрешенного использования </a:t>
                      </a:r>
                      <a:endParaRPr lang="ru-RU" sz="900" b="1" i="1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418" marR="8418" marT="8418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/>
                        <a:t>Для иных видов использования, характерных для населенных пунктов 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33902">
                <a:tc>
                  <a:txBody>
                    <a:bodyPr/>
                    <a:lstStyle/>
                    <a:p>
                      <a:pPr algn="l" fontAlgn="auto"/>
                      <a:r>
                        <a:rPr lang="ru-RU" sz="900" b="1" u="none" strike="noStrike" dirty="0"/>
                        <a:t>Электроснабжение</a:t>
                      </a:r>
                      <a:endParaRPr lang="ru-RU" sz="900" b="1" i="1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418" marR="8418" marT="8418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76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0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Arial" pitchFamily="34" charset="0"/>
                        </a:rPr>
                        <a:t>От точки подключения на расстоянии 50 метров проходит линия ВЛ-10 кВ, </a:t>
                      </a:r>
                      <a:r>
                        <a:rPr kumimoji="0" lang="ru-RU" sz="1000" b="0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Arial" pitchFamily="34" charset="0"/>
                        </a:rPr>
                        <a:t>электросетевой</a:t>
                      </a:r>
                      <a:r>
                        <a:rPr kumimoji="0" lang="ru-RU" sz="10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Arial" pitchFamily="34" charset="0"/>
                        </a:rPr>
                        <a:t> комплекс от фидера КХП, р.п. Голышманово, Тюменская область</a:t>
                      </a:r>
                      <a:endParaRPr kumimoji="0" lang="ru-RU" sz="10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Arial" pitchFamily="34" charset="0"/>
                      </a:endParaRPr>
                    </a:p>
                  </a:txBody>
                  <a:tcPr marL="68400" marR="68400" marT="71159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85752">
                <a:tc>
                  <a:txBody>
                    <a:bodyPr/>
                    <a:lstStyle/>
                    <a:p>
                      <a:pPr algn="l" fontAlgn="auto"/>
                      <a:r>
                        <a:rPr lang="ru-RU" sz="900" b="1" u="none" strike="noStrike" dirty="0"/>
                        <a:t>Газоснабжение </a:t>
                      </a:r>
                      <a:endParaRPr lang="ru-RU" sz="900" b="1" i="1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418" marR="8418" marT="8418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76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0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itchFamily="34" charset="0"/>
                        </a:rPr>
                        <a:t>Газопровод по ул. Пономарева - ГРС Голышманово, на расстоянии 100-300 метров от земельного участка до точки подключения. </a:t>
                      </a:r>
                      <a:endParaRPr kumimoji="0" lang="ru-RU" sz="10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pitchFamily="34" charset="0"/>
                      </a:endParaRPr>
                    </a:p>
                  </a:txBody>
                  <a:tcPr marL="68400" marR="68400" marT="71159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22475">
                <a:tc>
                  <a:txBody>
                    <a:bodyPr/>
                    <a:lstStyle/>
                    <a:p>
                      <a:pPr algn="l" fontAlgn="auto"/>
                      <a:r>
                        <a:rPr lang="ru-RU" sz="900" b="1" u="none" strike="noStrike" dirty="0"/>
                        <a:t>Водоснабжение </a:t>
                      </a:r>
                      <a:endParaRPr lang="ru-RU" sz="900" b="1" i="1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418" marR="8418" marT="8418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76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0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itchFamily="34" charset="0"/>
                        </a:rPr>
                        <a:t>Водопровод по ул. Московская на расстоянии 500-600м от земельного участка</a:t>
                      </a:r>
                      <a:endParaRPr kumimoji="0" lang="ru-RU" sz="10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pitchFamily="34" charset="0"/>
                      </a:endParaRPr>
                    </a:p>
                  </a:txBody>
                  <a:tcPr marL="68400" marR="68400" marT="71159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04349">
                <a:tc>
                  <a:txBody>
                    <a:bodyPr/>
                    <a:lstStyle/>
                    <a:p>
                      <a:pPr algn="l" fontAlgn="auto"/>
                      <a:r>
                        <a:rPr lang="ru-RU" sz="900" b="1" u="none" strike="noStrike" dirty="0"/>
                        <a:t>Канализация</a:t>
                      </a:r>
                      <a:endParaRPr lang="ru-RU" sz="900" b="1" i="1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418" marR="8418" marT="8418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Calibri"/>
                          <a:ea typeface="Calibri"/>
                          <a:cs typeface="Times New Roman"/>
                        </a:rPr>
                        <a:t>Центральная канализация отсутствует.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22475">
                <a:tc>
                  <a:txBody>
                    <a:bodyPr/>
                    <a:lstStyle/>
                    <a:p>
                      <a:pPr algn="l" fontAlgn="auto"/>
                      <a:r>
                        <a:rPr lang="ru-RU" sz="900" b="1" u="none" strike="noStrike" dirty="0"/>
                        <a:t>Подъездные пути</a:t>
                      </a:r>
                      <a:endParaRPr lang="ru-RU" sz="900" b="1" i="1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418" marR="8418" marT="8418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Calibri"/>
                          <a:ea typeface="Calibri"/>
                          <a:cs typeface="Times New Roman"/>
                        </a:rPr>
                        <a:t>До дороги </a:t>
                      </a:r>
                      <a:r>
                        <a:rPr lang="ru-RU" sz="1000" dirty="0">
                          <a:latin typeface="Calibri"/>
                          <a:ea typeface="Calibri"/>
                          <a:cs typeface="Times New Roman"/>
                        </a:rPr>
                        <a:t>с асфальтовым </a:t>
                      </a:r>
                      <a:r>
                        <a:rPr lang="ru-RU" sz="1000" dirty="0" smtClean="0">
                          <a:latin typeface="Calibri"/>
                          <a:ea typeface="Calibri"/>
                          <a:cs typeface="Times New Roman"/>
                        </a:rPr>
                        <a:t>покрытием в южную часть поселка – 40 </a:t>
                      </a:r>
                      <a:r>
                        <a:rPr lang="ru-RU" sz="1000" dirty="0">
                          <a:latin typeface="Calibri"/>
                          <a:ea typeface="Calibri"/>
                          <a:cs typeface="Times New Roman"/>
                        </a:rPr>
                        <a:t>метров.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77983">
                <a:tc>
                  <a:txBody>
                    <a:bodyPr/>
                    <a:lstStyle/>
                    <a:p>
                      <a:pPr algn="l" fontAlgn="auto"/>
                      <a:r>
                        <a:rPr lang="ru-RU" sz="900" b="1" u="none" strike="noStrike" dirty="0"/>
                        <a:t>Телефонизация/интернет</a:t>
                      </a:r>
                      <a:endParaRPr lang="ru-RU" sz="900" b="1" i="1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418" marR="8418" marT="8418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/>
                        <a:t>Центральная сеть (расстояние (м)), Расчетная стоимость обеспечения земельного участка инженерной инфраструктурой, млн.руб.</a:t>
                      </a:r>
                      <a:r>
                        <a:rPr lang="ru-RU" sz="1000" dirty="0" smtClean="0">
                          <a:latin typeface="+mn-lt"/>
                          <a:ea typeface="Calibri"/>
                          <a:cs typeface="Times New Roman"/>
                        </a:rPr>
                        <a:t> (Возможно  по индивидуальному проекту)</a:t>
                      </a:r>
                      <a:endParaRPr lang="ru-RU" sz="11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23999">
                <a:tc>
                  <a:txBody>
                    <a:bodyPr/>
                    <a:lstStyle/>
                    <a:p>
                      <a:pPr algn="l" fontAlgn="auto"/>
                      <a:r>
                        <a:rPr lang="ru-RU" sz="900" b="1" u="none" strike="noStrike" dirty="0"/>
                        <a:t>Удаленность от ближайшей </a:t>
                      </a:r>
                      <a:r>
                        <a:rPr lang="ru-RU" sz="900" b="1" u="none" strike="noStrike" dirty="0" smtClean="0"/>
                        <a:t>Ж/Д станции</a:t>
                      </a:r>
                      <a:endParaRPr lang="ru-RU" sz="900" b="1" i="1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418" marR="8418" marT="8418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Calibri"/>
                          <a:ea typeface="Calibri"/>
                          <a:cs typeface="Times New Roman"/>
                        </a:rPr>
                        <a:t>1км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27379">
                <a:tc>
                  <a:txBody>
                    <a:bodyPr/>
                    <a:lstStyle/>
                    <a:p>
                      <a:pPr algn="l" fontAlgn="auto"/>
                      <a:r>
                        <a:rPr lang="ru-RU" sz="900" b="1" u="none" strike="noStrike" dirty="0"/>
                        <a:t>Стоимость </a:t>
                      </a:r>
                      <a:r>
                        <a:rPr lang="ru-RU" sz="900" b="1" u="none" strike="noStrike" dirty="0" smtClean="0"/>
                        <a:t>аренды/выкупа</a:t>
                      </a:r>
                      <a:endParaRPr lang="ru-RU" sz="900" b="1" i="1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418" marR="8418" marT="8418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66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cs typeface="Arial" pitchFamily="34" charset="0"/>
                      </a:endParaRPr>
                    </a:p>
                    <a:p>
                      <a:pPr marL="0" marR="0" lvl="0" indent="0" algn="l" defTabSz="449263" rtl="0" eaLnBrk="1" fontAlgn="base" latinLnBrk="0" hangingPunct="1">
                        <a:lnSpc>
                          <a:spcPct val="76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pitchFamily="34" charset="0"/>
                        </a:rPr>
                        <a:t>41,5т.р./415,5т.р.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48402">
                <a:tc>
                  <a:txBody>
                    <a:bodyPr/>
                    <a:lstStyle/>
                    <a:p>
                      <a:pPr algn="l" fontAlgn="auto"/>
                      <a:r>
                        <a:rPr lang="ru-RU" sz="900" b="1" u="none" strike="noStrike" dirty="0"/>
                        <a:t>Дополнительная информация о земельном участке </a:t>
                      </a:r>
                      <a:endParaRPr lang="ru-RU" sz="900" b="1" i="1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418" marR="8418" marT="8418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Calibri"/>
                          <a:ea typeface="Calibri"/>
                          <a:cs typeface="Times New Roman"/>
                        </a:rPr>
                        <a:t>Население р.п. Голышманово - 14400чел</a:t>
                      </a:r>
                      <a:r>
                        <a:rPr lang="ru-RU" sz="1000" dirty="0">
                          <a:latin typeface="Calibri"/>
                          <a:ea typeface="Calibri"/>
                          <a:cs typeface="Times New Roman"/>
                        </a:rPr>
                        <a:t>.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74215">
                <a:tc>
                  <a:txBody>
                    <a:bodyPr/>
                    <a:lstStyle/>
                    <a:p>
                      <a:pPr algn="l" fontAlgn="auto"/>
                      <a:r>
                        <a:rPr lang="ru-RU" sz="900" b="1" u="none" strike="noStrike" dirty="0"/>
                        <a:t>Данные о </a:t>
                      </a:r>
                      <a:r>
                        <a:rPr lang="ru-RU" sz="900" b="1" u="none" strike="noStrike" dirty="0" smtClean="0"/>
                        <a:t>заявителе</a:t>
                      </a:r>
                      <a:endParaRPr lang="ru-RU" sz="900" b="1" i="1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418" marR="8418" marT="8418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Calibri"/>
                          <a:ea typeface="Calibri"/>
                          <a:cs typeface="Times New Roman"/>
                        </a:rPr>
                        <a:t>Первый заместитель Главы района Попов Владимир Николаевич, тел.(834546)2-52-20, +79048769376, E-mail:popov1206@yandex.ru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3" name="Скругленная прямоугольная выноска 22"/>
          <p:cNvSpPr/>
          <p:nvPr/>
        </p:nvSpPr>
        <p:spPr>
          <a:xfrm>
            <a:off x="214282" y="3573016"/>
            <a:ext cx="3493622" cy="3168352"/>
          </a:xfrm>
          <a:prstGeom prst="wedgeRoundRectCallout">
            <a:avLst>
              <a:gd name="adj1" fmla="val -22293"/>
              <a:gd name="adj2" fmla="val -55999"/>
              <a:gd name="adj3" fmla="val 16667"/>
            </a:avLst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211960" y="6064089"/>
          <a:ext cx="4686299" cy="589782"/>
        </p:xfrm>
        <a:graphic>
          <a:graphicData uri="http://schemas.openxmlformats.org/drawingml/2006/table">
            <a:tbl>
              <a:tblPr/>
              <a:tblGrid>
                <a:gridCol w="608775"/>
                <a:gridCol w="1398280"/>
                <a:gridCol w="862431"/>
                <a:gridCol w="1816813"/>
              </a:tblGrid>
              <a:tr h="21602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05460" algn="ctr"/>
                        </a:tabLst>
                      </a:pPr>
                      <a:r>
                        <a:rPr lang="ru-RU" sz="900" b="1" dirty="0">
                          <a:solidFill>
                            <a:srgbClr val="FF0000"/>
                          </a:solidFill>
                          <a:latin typeface="Arial"/>
                          <a:ea typeface="Calibri"/>
                          <a:cs typeface="Times New Roman"/>
                        </a:rPr>
                        <a:t>___Л___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+mj-lt"/>
                          <a:ea typeface="Calibri"/>
                          <a:cs typeface="Times New Roman"/>
                        </a:rPr>
                        <a:t>ЛЭП 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05460" algn="ctr"/>
                        </a:tabLst>
                      </a:pPr>
                      <a:r>
                        <a:rPr lang="ru-RU" sz="900" b="1" dirty="0">
                          <a:solidFill>
                            <a:srgbClr val="800000"/>
                          </a:solidFill>
                          <a:latin typeface="+mj-lt"/>
                          <a:ea typeface="Calibri"/>
                          <a:cs typeface="Times New Roman"/>
                        </a:rPr>
                        <a:t>_____К____</a:t>
                      </a:r>
                      <a:endParaRPr lang="ru-RU" sz="900" dirty="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+mj-lt"/>
                          <a:ea typeface="Calibri"/>
                          <a:cs typeface="Times New Roman"/>
                        </a:rPr>
                        <a:t>Канализация бытовая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05460" algn="ctr"/>
                        </a:tabLst>
                      </a:pPr>
                      <a:r>
                        <a:rPr lang="ru-RU" sz="900" b="1" dirty="0">
                          <a:solidFill>
                            <a:srgbClr val="00FFFF"/>
                          </a:solidFill>
                          <a:latin typeface="Arial"/>
                          <a:ea typeface="Calibri"/>
                          <a:cs typeface="Times New Roman"/>
                        </a:rPr>
                        <a:t>____В</a:t>
                      </a:r>
                      <a:r>
                        <a:rPr lang="ru-RU" sz="900" b="1" dirty="0" smtClean="0">
                          <a:solidFill>
                            <a:srgbClr val="00FFFF"/>
                          </a:solidFill>
                          <a:latin typeface="Arial"/>
                          <a:ea typeface="Calibri"/>
                          <a:cs typeface="Times New Roman"/>
                        </a:rPr>
                        <a:t>__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+mj-lt"/>
                          <a:ea typeface="Calibri"/>
                          <a:cs typeface="Times New Roman"/>
                        </a:rPr>
                        <a:t>Водопровод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05460" algn="ctr"/>
                        </a:tabLst>
                      </a:pPr>
                      <a:r>
                        <a:rPr lang="ru-RU" sz="900" b="1" dirty="0">
                          <a:solidFill>
                            <a:srgbClr val="FF99CC"/>
                          </a:solidFill>
                          <a:latin typeface="+mj-lt"/>
                          <a:ea typeface="Calibri"/>
                          <a:cs typeface="Times New Roman"/>
                        </a:rPr>
                        <a:t>____V____</a:t>
                      </a:r>
                      <a:endParaRPr lang="ru-RU" sz="900" dirty="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+mj-lt"/>
                          <a:ea typeface="Calibri"/>
                          <a:cs typeface="Times New Roman"/>
                        </a:rPr>
                        <a:t>Линия связи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1836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05460" algn="ctr"/>
                        </a:tabLst>
                      </a:pPr>
                      <a:r>
                        <a:rPr lang="ru-RU" sz="900" b="1" dirty="0">
                          <a:solidFill>
                            <a:srgbClr val="FFFF00"/>
                          </a:solidFill>
                          <a:latin typeface="Arial"/>
                          <a:ea typeface="Calibri"/>
                          <a:cs typeface="Times New Roman"/>
                        </a:rPr>
                        <a:t>_____Г</a:t>
                      </a:r>
                      <a:r>
                        <a:rPr lang="ru-RU" sz="900" b="1" dirty="0" smtClean="0">
                          <a:solidFill>
                            <a:srgbClr val="FFFF00"/>
                          </a:solidFill>
                          <a:latin typeface="Arial"/>
                          <a:ea typeface="Calibri"/>
                          <a:cs typeface="Times New Roman"/>
                        </a:rPr>
                        <a:t>_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+mj-lt"/>
                          <a:ea typeface="Calibri"/>
                          <a:cs typeface="Times New Roman"/>
                        </a:rPr>
                        <a:t>Газопровод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900" b="0" i="0" u="none" strike="noStrike" dirty="0">
                        <a:solidFill>
                          <a:srgbClr val="000000"/>
                        </a:solidFill>
                        <a:latin typeface="+mj-lt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 baseline="0" dirty="0" smtClean="0">
                          <a:solidFill>
                            <a:srgbClr val="000000"/>
                          </a:solidFill>
                          <a:latin typeface="+mj-lt"/>
                        </a:rPr>
                        <a:t>   Г</a:t>
                      </a:r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latin typeface="+mj-lt"/>
                        </a:rPr>
                        <a:t>раницы 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latin typeface="+mj-lt"/>
                        </a:rPr>
                        <a:t>земельного участка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pSp>
        <p:nvGrpSpPr>
          <p:cNvPr id="2" name="Group 254"/>
          <p:cNvGrpSpPr>
            <a:grpSpLocks/>
          </p:cNvGrpSpPr>
          <p:nvPr/>
        </p:nvGrpSpPr>
        <p:grpSpPr bwMode="auto">
          <a:xfrm>
            <a:off x="6300193" y="6597352"/>
            <a:ext cx="648072" cy="72008"/>
            <a:chOff x="30" y="30"/>
            <a:chExt cx="1785" cy="330"/>
          </a:xfrm>
        </p:grpSpPr>
        <p:sp>
          <p:nvSpPr>
            <p:cNvPr id="30" name="Rectangle 256"/>
            <p:cNvSpPr>
              <a:spLocks noChangeArrowheads="1"/>
            </p:cNvSpPr>
            <p:nvPr/>
          </p:nvSpPr>
          <p:spPr bwMode="auto">
            <a:xfrm>
              <a:off x="30" y="30"/>
              <a:ext cx="1785" cy="330"/>
            </a:xfrm>
            <a:prstGeom prst="rect">
              <a:avLst/>
            </a:prstGeom>
            <a:solidFill>
              <a:srgbClr val="A4A4A4"/>
            </a:solidFill>
            <a:ln w="9525">
              <a:noFill/>
              <a:miter lim="800000"/>
              <a:headEnd/>
              <a:tailEnd/>
            </a:ln>
          </p:spPr>
        </p:sp>
        <p:sp>
          <p:nvSpPr>
            <p:cNvPr id="31" name="Rectangle 255"/>
            <p:cNvSpPr>
              <a:spLocks noChangeArrowheads="1"/>
            </p:cNvSpPr>
            <p:nvPr/>
          </p:nvSpPr>
          <p:spPr bwMode="auto">
            <a:xfrm>
              <a:off x="30" y="30"/>
              <a:ext cx="1785" cy="330"/>
            </a:xfrm>
            <a:prstGeom prst="rect">
              <a:avLst/>
            </a:prstGeom>
            <a:ln>
              <a:headEnd/>
              <a:tailEnd/>
            </a:ln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</p:sp>
      </p:grpSp>
      <p:sp>
        <p:nvSpPr>
          <p:cNvPr id="1026" name="Поле 33"/>
          <p:cNvSpPr txBox="1">
            <a:spLocks noChangeArrowheads="1"/>
          </p:cNvSpPr>
          <p:nvPr/>
        </p:nvSpPr>
        <p:spPr bwMode="auto">
          <a:xfrm>
            <a:off x="357158" y="5429264"/>
            <a:ext cx="754062" cy="238125"/>
          </a:xfrm>
          <a:prstGeom prst="rect">
            <a:avLst/>
          </a:prstGeom>
          <a:solidFill>
            <a:srgbClr val="FFFFFF"/>
          </a:solidFill>
          <a:ln w="635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5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Точка подключения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5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к ЛЭП </a:t>
            </a:r>
            <a:r>
              <a:rPr kumimoji="0" lang="ru-RU" sz="5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10кВ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7" name="Прямоугольник 36"/>
          <p:cNvSpPr/>
          <p:nvPr/>
        </p:nvSpPr>
        <p:spPr>
          <a:xfrm>
            <a:off x="4786314" y="5786454"/>
            <a:ext cx="25297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Условные обозначения:</a:t>
            </a:r>
            <a:endParaRPr lang="ru-RU" dirty="0"/>
          </a:p>
        </p:txBody>
      </p:sp>
      <p:sp>
        <p:nvSpPr>
          <p:cNvPr id="2050" name="Поле 99"/>
          <p:cNvSpPr txBox="1">
            <a:spLocks noChangeArrowheads="1"/>
          </p:cNvSpPr>
          <p:nvPr/>
        </p:nvSpPr>
        <p:spPr bwMode="auto">
          <a:xfrm>
            <a:off x="428596" y="3929066"/>
            <a:ext cx="571504" cy="214314"/>
          </a:xfrm>
          <a:prstGeom prst="rect">
            <a:avLst/>
          </a:prstGeom>
          <a:solidFill>
            <a:srgbClr val="FFFFFF"/>
          </a:solidFill>
          <a:ln w="635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ПЭ Р-0,6Мпа </a:t>
            </a:r>
            <a:r>
              <a:rPr kumimoji="0" lang="ru-RU" sz="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 Math" pitchFamily="18" charset="0"/>
                <a:cs typeface="Arial" pitchFamily="34" charset="0"/>
                <a:hlinkClick r:id="rId5" tooltip="Пустое множество"/>
              </a:rPr>
              <a:t>∅</a:t>
            </a:r>
            <a:r>
              <a:rPr lang="ru-RU" sz="400" dirty="0" smtClean="0">
                <a:solidFill>
                  <a:srgbClr val="252525"/>
                </a:solidFill>
                <a:latin typeface="Arial" pitchFamily="34" charset="0"/>
                <a:cs typeface="Arial" pitchFamily="34" charset="0"/>
              </a:rPr>
              <a:t> 63</a:t>
            </a:r>
            <a:r>
              <a:rPr kumimoji="0" lang="ru-RU" sz="400" b="0" i="0" u="none" strike="noStrike" cap="none" normalizeH="0" baseline="0" dirty="0" smtClean="0">
                <a:ln>
                  <a:noFill/>
                </a:ln>
                <a:solidFill>
                  <a:srgbClr val="252525"/>
                </a:solidFill>
                <a:effectLst/>
                <a:latin typeface="Arial" pitchFamily="34" charset="0"/>
                <a:cs typeface="Arial" pitchFamily="34" charset="0"/>
              </a:rPr>
              <a:t>мм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33" name="Прямая соединительная линия 32"/>
          <p:cNvCxnSpPr/>
          <p:nvPr/>
        </p:nvCxnSpPr>
        <p:spPr>
          <a:xfrm rot="16200000" flipV="1">
            <a:off x="428596" y="4500570"/>
            <a:ext cx="571504" cy="285752"/>
          </a:xfrm>
          <a:prstGeom prst="line">
            <a:avLst/>
          </a:prstGeom>
          <a:ln>
            <a:solidFill>
              <a:srgbClr val="FFFF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2" name="Прямая со стрелкой 51"/>
          <p:cNvCxnSpPr/>
          <p:nvPr/>
        </p:nvCxnSpPr>
        <p:spPr>
          <a:xfrm rot="10800000" flipV="1">
            <a:off x="785786" y="4714884"/>
            <a:ext cx="214314" cy="7143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5" name="Поле 31"/>
          <p:cNvSpPr txBox="1">
            <a:spLocks noChangeArrowheads="1"/>
          </p:cNvSpPr>
          <p:nvPr/>
        </p:nvSpPr>
        <p:spPr bwMode="auto">
          <a:xfrm>
            <a:off x="0" y="4429132"/>
            <a:ext cx="571504" cy="285751"/>
          </a:xfrm>
          <a:prstGeom prst="rect">
            <a:avLst/>
          </a:prstGeom>
          <a:solidFill>
            <a:srgbClr val="FFFFFF"/>
          </a:solidFill>
          <a:ln w="635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5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Точка подключения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5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к газопроводу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26" name="Прямая соединительная линия 25"/>
          <p:cNvCxnSpPr/>
          <p:nvPr/>
        </p:nvCxnSpPr>
        <p:spPr>
          <a:xfrm>
            <a:off x="500034" y="4786322"/>
            <a:ext cx="785818" cy="35719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29" name="Прямая соединительная линия 28"/>
          <p:cNvCxnSpPr/>
          <p:nvPr/>
        </p:nvCxnSpPr>
        <p:spPr>
          <a:xfrm>
            <a:off x="1285852" y="5143512"/>
            <a:ext cx="1500198" cy="35719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35" name="Прямая со стрелкой 34"/>
          <p:cNvCxnSpPr>
            <a:stCxn id="1026" idx="0"/>
          </p:cNvCxnSpPr>
          <p:nvPr/>
        </p:nvCxnSpPr>
        <p:spPr>
          <a:xfrm rot="5400000" flipH="1" flipV="1">
            <a:off x="724268" y="5081995"/>
            <a:ext cx="357190" cy="337349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icture 15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3714752"/>
            <a:ext cx="3141654" cy="2640456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  <p:sp>
        <p:nvSpPr>
          <p:cNvPr id="4" name="Пятиугольник 3"/>
          <p:cNvSpPr/>
          <p:nvPr/>
        </p:nvSpPr>
        <p:spPr>
          <a:xfrm>
            <a:off x="0" y="260648"/>
            <a:ext cx="4139952" cy="504056"/>
          </a:xfrm>
          <a:prstGeom prst="homePlate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ятиугольник 4"/>
          <p:cNvSpPr/>
          <p:nvPr/>
        </p:nvSpPr>
        <p:spPr>
          <a:xfrm rot="10800000">
            <a:off x="4427984" y="260648"/>
            <a:ext cx="4716016" cy="504056"/>
          </a:xfrm>
          <a:prstGeom prst="homePlate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179512" y="260648"/>
            <a:ext cx="3888432" cy="432047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5000" lnSpcReduction="20000"/>
          </a:bodyPr>
          <a:lstStyle/>
          <a:p>
            <a:pPr lvl="0" algn="ctr" defTabSz="449263" fontAlgn="base">
              <a:lnSpc>
                <a:spcPct val="104000"/>
              </a:lnSpc>
              <a:spcBef>
                <a:spcPct val="0"/>
              </a:spcBef>
              <a:spcAft>
                <a:spcPct val="0"/>
              </a:spcAft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1200" dirty="0" smtClean="0">
                <a:solidFill>
                  <a:srgbClr val="000000"/>
                </a:solidFill>
                <a:latin typeface="Calibri" pitchFamily="34" charset="0"/>
                <a:cs typeface="Arial" pitchFamily="34" charset="0"/>
              </a:rPr>
              <a:t>Тюменская область, </a:t>
            </a:r>
            <a:r>
              <a:rPr lang="ru-RU" sz="1200" dirty="0" err="1" smtClean="0">
                <a:solidFill>
                  <a:srgbClr val="000000"/>
                </a:solidFill>
                <a:latin typeface="Calibri" pitchFamily="34" charset="0"/>
                <a:cs typeface="Arial" pitchFamily="34" charset="0"/>
              </a:rPr>
              <a:t>Голышмановский</a:t>
            </a:r>
            <a:r>
              <a:rPr lang="ru-RU" sz="1200" dirty="0" smtClean="0">
                <a:solidFill>
                  <a:srgbClr val="000000"/>
                </a:solidFill>
                <a:latin typeface="Calibri" pitchFamily="34" charset="0"/>
                <a:cs typeface="Arial" pitchFamily="34" charset="0"/>
              </a:rPr>
              <a:t> район,  </a:t>
            </a:r>
            <a:r>
              <a:rPr lang="ru-RU" sz="1200" dirty="0" smtClean="0">
                <a:solidFill>
                  <a:srgbClr val="000000"/>
                </a:solidFill>
                <a:latin typeface="Calibri" pitchFamily="34" charset="0"/>
                <a:cs typeface="Arial" pitchFamily="34" charset="0"/>
              </a:rPr>
              <a:t>30 км. Трассы Голышманово-Аромашево в границах населенного пункта с </a:t>
            </a:r>
            <a:r>
              <a:rPr lang="ru-RU" sz="1200" dirty="0" err="1" smtClean="0">
                <a:solidFill>
                  <a:srgbClr val="000000"/>
                </a:solidFill>
                <a:latin typeface="Calibri" pitchFamily="34" charset="0"/>
                <a:cs typeface="Arial" pitchFamily="34" charset="0"/>
              </a:rPr>
              <a:t>Малышенка</a:t>
            </a:r>
            <a:endParaRPr lang="ru-RU" sz="1200" dirty="0" smtClean="0">
              <a:solidFill>
                <a:srgbClr val="000000"/>
              </a:solidFill>
              <a:latin typeface="Calibri" pitchFamily="34" charset="0"/>
              <a:cs typeface="Arial" pitchFamily="34" charset="0"/>
            </a:endParaRPr>
          </a:p>
        </p:txBody>
      </p:sp>
      <p:sp>
        <p:nvSpPr>
          <p:cNvPr id="7" name="Подзаголовок 2"/>
          <p:cNvSpPr txBox="1">
            <a:spLocks/>
          </p:cNvSpPr>
          <p:nvPr/>
        </p:nvSpPr>
        <p:spPr>
          <a:xfrm>
            <a:off x="5286380" y="260648"/>
            <a:ext cx="3857620" cy="45370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342900" lvl="0" indent="-342900" algn="ctr">
              <a:lnSpc>
                <a:spcPct val="120000"/>
              </a:lnSpc>
              <a:spcBef>
                <a:spcPct val="20000"/>
              </a:spcBef>
              <a:defRPr/>
            </a:pPr>
            <a:r>
              <a:rPr lang="ru-RU" sz="1000" dirty="0" smtClean="0"/>
              <a:t>Инвестиционная площадка для строительства </a:t>
            </a:r>
            <a:r>
              <a:rPr lang="ru-RU" sz="1000" dirty="0" smtClean="0"/>
              <a:t> придорожного комплекса (кемпинг, кафе, комбинированная заправочная станция с. </a:t>
            </a:r>
            <a:r>
              <a:rPr lang="ru-RU" sz="1000" dirty="0" err="1" smtClean="0"/>
              <a:t>Малышенка</a:t>
            </a:r>
            <a:r>
              <a:rPr lang="ru-RU" sz="1000" dirty="0" smtClean="0"/>
              <a:t>)</a:t>
            </a:r>
            <a:endParaRPr kumimoji="0" lang="ru-RU" sz="1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8" name="Рисунок 7" descr="t123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67544" y="908720"/>
            <a:ext cx="3312368" cy="2502588"/>
          </a:xfrm>
          <a:prstGeom prst="rect">
            <a:avLst/>
          </a:prstGeom>
        </p:spPr>
      </p:pic>
      <p:cxnSp>
        <p:nvCxnSpPr>
          <p:cNvPr id="9" name="Прямая со стрелкой 8"/>
          <p:cNvCxnSpPr>
            <a:stCxn id="23" idx="4"/>
          </p:cNvCxnSpPr>
          <p:nvPr/>
        </p:nvCxnSpPr>
        <p:spPr>
          <a:xfrm rot="5400000" flipH="1" flipV="1">
            <a:off x="1007050" y="2818393"/>
            <a:ext cx="739764" cy="38934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10" name="Рисунок 9" descr="герб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716016" y="332656"/>
            <a:ext cx="576064" cy="360040"/>
          </a:xfrm>
          <a:prstGeom prst="rect">
            <a:avLst/>
          </a:prstGeom>
        </p:spPr>
      </p:pic>
      <p:graphicFrame>
        <p:nvGraphicFramePr>
          <p:cNvPr id="11" name="Таблица 10"/>
          <p:cNvGraphicFramePr>
            <a:graphicFrameLocks noGrp="1"/>
          </p:cNvGraphicFramePr>
          <p:nvPr/>
        </p:nvGraphicFramePr>
        <p:xfrm>
          <a:off x="3851920" y="980729"/>
          <a:ext cx="5040560" cy="4829378"/>
        </p:xfrm>
        <a:graphic>
          <a:graphicData uri="http://schemas.openxmlformats.org/drawingml/2006/table">
            <a:tbl>
              <a:tblPr>
                <a:tableStyleId>{BDBED569-4797-4DF1-A0F4-6AAB3CD982D8}</a:tableStyleId>
              </a:tblPr>
              <a:tblGrid>
                <a:gridCol w="1368152"/>
                <a:gridCol w="3672408"/>
              </a:tblGrid>
              <a:tr h="216023">
                <a:tc>
                  <a:txBody>
                    <a:bodyPr/>
                    <a:lstStyle/>
                    <a:p>
                      <a:pPr algn="l" fontAlgn="auto"/>
                      <a:r>
                        <a:rPr lang="ru-RU" sz="900" b="1" u="none" strike="noStrike" dirty="0" smtClean="0"/>
                        <a:t>Площадь площадки </a:t>
                      </a:r>
                      <a:endParaRPr lang="ru-RU" sz="900" b="1" i="1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418" marR="8418" marT="8418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/>
                        <a:t>12 878кв</a:t>
                      </a:r>
                      <a:r>
                        <a:rPr lang="ru-RU" sz="1000" dirty="0" smtClean="0"/>
                        <a:t>. м</a:t>
                      </a:r>
                      <a:endParaRPr lang="ru-RU" sz="1100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07951">
                <a:tc>
                  <a:txBody>
                    <a:bodyPr/>
                    <a:lstStyle/>
                    <a:p>
                      <a:pPr algn="l" fontAlgn="auto"/>
                      <a:r>
                        <a:rPr lang="ru-RU" sz="900" b="1" u="none" strike="noStrike" smtClean="0"/>
                        <a:t>Кадастровый номер участка/квартала  </a:t>
                      </a:r>
                      <a:endParaRPr lang="ru-RU" sz="900" b="1" i="1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418" marR="8418" marT="8418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Times New Roman"/>
                        </a:rPr>
                        <a:t>72:07:1007001 не замежеван</a:t>
                      </a:r>
                      <a:endParaRPr lang="ru-RU" sz="1050" dirty="0">
                        <a:solidFill>
                          <a:schemeClr val="tx1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23399">
                <a:tc>
                  <a:txBody>
                    <a:bodyPr/>
                    <a:lstStyle/>
                    <a:p>
                      <a:pPr algn="l" fontAlgn="auto"/>
                      <a:r>
                        <a:rPr lang="ru-RU" sz="900" b="1" u="none" strike="noStrike" dirty="0"/>
                        <a:t>Собственник </a:t>
                      </a:r>
                      <a:endParaRPr lang="ru-RU" sz="900" b="1" i="1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418" marR="8418" marT="8418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Calibri"/>
                          <a:ea typeface="Calibri"/>
                          <a:cs typeface="Times New Roman"/>
                        </a:rPr>
                        <a:t>Муниципальная собственность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07640">
                <a:tc>
                  <a:txBody>
                    <a:bodyPr/>
                    <a:lstStyle/>
                    <a:p>
                      <a:pPr algn="l" fontAlgn="auto"/>
                      <a:r>
                        <a:rPr lang="ru-RU" sz="900" b="1" u="none" strike="noStrike" dirty="0"/>
                        <a:t>Категория </a:t>
                      </a:r>
                      <a:r>
                        <a:rPr lang="ru-RU" sz="900" b="1" u="none" strike="noStrike" dirty="0" smtClean="0"/>
                        <a:t>земель</a:t>
                      </a:r>
                      <a:endParaRPr lang="ru-RU" sz="900" b="1" i="1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418" marR="8418" marT="8418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Calibri"/>
                          <a:ea typeface="Calibri"/>
                          <a:cs typeface="Times New Roman"/>
                        </a:rPr>
                        <a:t>Земли населенных пунктов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30662">
                <a:tc>
                  <a:txBody>
                    <a:bodyPr/>
                    <a:lstStyle/>
                    <a:p>
                      <a:pPr algn="l" fontAlgn="auto"/>
                      <a:r>
                        <a:rPr lang="ru-RU" sz="900" b="1" u="none" strike="noStrike" dirty="0"/>
                        <a:t>Вид разрешенного использования </a:t>
                      </a:r>
                      <a:endParaRPr lang="ru-RU" sz="900" b="1" i="1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418" marR="8418" marT="8418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/>
                        <a:t>Для </a:t>
                      </a:r>
                      <a:r>
                        <a:rPr lang="ru-RU" sz="1000" dirty="0" smtClean="0"/>
                        <a:t>строительства придорожного комплекса (кемпинг, кафе, комбинированная заправочная станция)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33902">
                <a:tc>
                  <a:txBody>
                    <a:bodyPr/>
                    <a:lstStyle/>
                    <a:p>
                      <a:pPr algn="l" fontAlgn="auto"/>
                      <a:r>
                        <a:rPr lang="ru-RU" sz="900" b="1" u="none" strike="noStrike" dirty="0"/>
                        <a:t>Электроснабжение</a:t>
                      </a:r>
                      <a:endParaRPr lang="ru-RU" sz="900" b="1" i="1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418" marR="8418" marT="8418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76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0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Arial" pitchFamily="34" charset="0"/>
                        </a:rPr>
                        <a:t>От точки подключения на расстоянии 50 метров проходит линия ЭСК ВЛ- 10 кВ фидер </a:t>
                      </a:r>
                      <a:r>
                        <a:rPr kumimoji="0" lang="ru-RU" sz="1000" b="0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Arial" pitchFamily="34" charset="0"/>
                        </a:rPr>
                        <a:t>Королёво</a:t>
                      </a:r>
                      <a:r>
                        <a:rPr kumimoji="0" lang="ru-RU" sz="10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Arial" pitchFamily="34" charset="0"/>
                        </a:rPr>
                        <a:t>, ФД – 21 с. </a:t>
                      </a:r>
                      <a:r>
                        <a:rPr kumimoji="0" lang="ru-RU" sz="1000" b="0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Arial" pitchFamily="34" charset="0"/>
                        </a:rPr>
                        <a:t>Королево</a:t>
                      </a:r>
                      <a:r>
                        <a:rPr kumimoji="0" lang="ru-RU" sz="10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Arial" pitchFamily="34" charset="0"/>
                        </a:rPr>
                        <a:t>, Тюменская область, </a:t>
                      </a:r>
                      <a:r>
                        <a:rPr kumimoji="0" lang="ru-RU" sz="1000" b="0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Arial" pitchFamily="34" charset="0"/>
                        </a:rPr>
                        <a:t>Голышмановский</a:t>
                      </a:r>
                      <a:r>
                        <a:rPr kumimoji="0" lang="ru-RU" sz="10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Arial" pitchFamily="34" charset="0"/>
                        </a:rPr>
                        <a:t> район</a:t>
                      </a:r>
                      <a:endParaRPr kumimoji="0" lang="ru-RU" sz="10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Arial" pitchFamily="34" charset="0"/>
                      </a:endParaRPr>
                    </a:p>
                  </a:txBody>
                  <a:tcPr marL="68400" marR="68400" marT="71159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85752">
                <a:tc>
                  <a:txBody>
                    <a:bodyPr/>
                    <a:lstStyle/>
                    <a:p>
                      <a:pPr algn="l" fontAlgn="auto"/>
                      <a:r>
                        <a:rPr lang="ru-RU" sz="900" b="1" u="none" strike="noStrike" dirty="0"/>
                        <a:t>Газоснабжение </a:t>
                      </a:r>
                      <a:endParaRPr lang="ru-RU" sz="900" b="1" i="1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418" marR="8418" marT="8418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76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0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itchFamily="34" charset="0"/>
                        </a:rPr>
                        <a:t>Действующий газопровод. От точки подключения до земельного участка составит 100м. </a:t>
                      </a:r>
                      <a:endParaRPr kumimoji="0" lang="ru-RU" sz="10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pitchFamily="34" charset="0"/>
                      </a:endParaRPr>
                    </a:p>
                  </a:txBody>
                  <a:tcPr marL="68400" marR="68400" marT="71159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22475">
                <a:tc>
                  <a:txBody>
                    <a:bodyPr/>
                    <a:lstStyle/>
                    <a:p>
                      <a:pPr algn="l" fontAlgn="auto"/>
                      <a:r>
                        <a:rPr lang="ru-RU" sz="900" b="1" u="none" strike="noStrike" dirty="0"/>
                        <a:t>Водоснабжение </a:t>
                      </a:r>
                      <a:endParaRPr lang="ru-RU" sz="900" b="1" i="1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418" marR="8418" marT="8418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+mn-lt"/>
                          <a:ea typeface="Calibri"/>
                          <a:cs typeface="Times New Roman"/>
                        </a:rPr>
                        <a:t>Центральный водопровод отсутствует.</a:t>
                      </a:r>
                      <a:endParaRPr lang="ru-RU" sz="11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400" marR="68400" marT="71159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04349">
                <a:tc>
                  <a:txBody>
                    <a:bodyPr/>
                    <a:lstStyle/>
                    <a:p>
                      <a:pPr algn="l" fontAlgn="auto"/>
                      <a:r>
                        <a:rPr lang="ru-RU" sz="900" b="1" u="none" strike="noStrike" dirty="0"/>
                        <a:t>Канализация</a:t>
                      </a:r>
                      <a:endParaRPr lang="ru-RU" sz="900" b="1" i="1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418" marR="8418" marT="8418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Calibri"/>
                          <a:ea typeface="Calibri"/>
                          <a:cs typeface="Times New Roman"/>
                        </a:rPr>
                        <a:t>Центральная канализация отсутствует.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22475">
                <a:tc>
                  <a:txBody>
                    <a:bodyPr/>
                    <a:lstStyle/>
                    <a:p>
                      <a:pPr algn="l" fontAlgn="auto"/>
                      <a:r>
                        <a:rPr lang="ru-RU" sz="900" b="1" u="none" strike="noStrike" dirty="0"/>
                        <a:t>Подъездные пути</a:t>
                      </a:r>
                      <a:endParaRPr lang="ru-RU" sz="900" b="1" i="1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418" marR="8418" marT="8418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Calibri"/>
                          <a:ea typeface="Calibri"/>
                          <a:cs typeface="Times New Roman"/>
                        </a:rPr>
                        <a:t>До дороги </a:t>
                      </a:r>
                      <a:r>
                        <a:rPr lang="ru-RU" sz="1000" dirty="0">
                          <a:latin typeface="Calibri"/>
                          <a:ea typeface="Calibri"/>
                          <a:cs typeface="Times New Roman"/>
                        </a:rPr>
                        <a:t>с асфальтовым </a:t>
                      </a:r>
                      <a:r>
                        <a:rPr lang="ru-RU" sz="1000" dirty="0" smtClean="0">
                          <a:latin typeface="Calibri"/>
                          <a:ea typeface="Calibri"/>
                          <a:cs typeface="Times New Roman"/>
                        </a:rPr>
                        <a:t>покрытием </a:t>
                      </a:r>
                      <a:r>
                        <a:rPr lang="ru-RU" sz="1000" dirty="0" smtClean="0">
                          <a:latin typeface="Calibri"/>
                          <a:ea typeface="Calibri"/>
                          <a:cs typeface="Times New Roman"/>
                        </a:rPr>
                        <a:t>с западной стороны – 20 </a:t>
                      </a:r>
                      <a:r>
                        <a:rPr lang="ru-RU" sz="1000" dirty="0">
                          <a:latin typeface="Calibri"/>
                          <a:ea typeface="Calibri"/>
                          <a:cs typeface="Times New Roman"/>
                        </a:rPr>
                        <a:t>метров.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77983">
                <a:tc>
                  <a:txBody>
                    <a:bodyPr/>
                    <a:lstStyle/>
                    <a:p>
                      <a:pPr algn="l" fontAlgn="auto"/>
                      <a:r>
                        <a:rPr lang="ru-RU" sz="900" b="1" u="none" strike="noStrike" dirty="0"/>
                        <a:t>Телефонизация/интернет</a:t>
                      </a:r>
                      <a:endParaRPr lang="ru-RU" sz="900" b="1" i="1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418" marR="8418" marT="8418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/>
                        <a:t>Центральная сеть (расстояние (м)), Расчетная стоимость обеспечения земельного участка инженерной инфраструктурой, млн.руб.</a:t>
                      </a:r>
                      <a:r>
                        <a:rPr lang="ru-RU" sz="1000" dirty="0" smtClean="0">
                          <a:latin typeface="+mn-lt"/>
                          <a:ea typeface="Calibri"/>
                          <a:cs typeface="Times New Roman"/>
                        </a:rPr>
                        <a:t> (Возможно  по индивидуальному проекту)</a:t>
                      </a:r>
                      <a:endParaRPr lang="ru-RU" sz="11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23999">
                <a:tc>
                  <a:txBody>
                    <a:bodyPr/>
                    <a:lstStyle/>
                    <a:p>
                      <a:pPr algn="l" fontAlgn="auto"/>
                      <a:r>
                        <a:rPr lang="ru-RU" sz="900" b="1" u="none" strike="noStrike" dirty="0"/>
                        <a:t>Удаленность от ближайшей </a:t>
                      </a:r>
                      <a:r>
                        <a:rPr lang="ru-RU" sz="900" b="1" u="none" strike="noStrike" dirty="0" smtClean="0"/>
                        <a:t>Ж/Д станции</a:t>
                      </a:r>
                      <a:endParaRPr lang="ru-RU" sz="900" b="1" i="1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418" marR="8418" marT="8418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Calibri"/>
                          <a:ea typeface="Calibri"/>
                          <a:cs typeface="Times New Roman"/>
                        </a:rPr>
                        <a:t>40км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27379">
                <a:tc>
                  <a:txBody>
                    <a:bodyPr/>
                    <a:lstStyle/>
                    <a:p>
                      <a:pPr algn="l" fontAlgn="auto"/>
                      <a:r>
                        <a:rPr lang="ru-RU" sz="900" b="1" u="none" strike="noStrike" dirty="0"/>
                        <a:t>Стоимость </a:t>
                      </a:r>
                      <a:r>
                        <a:rPr lang="ru-RU" sz="900" b="1" u="none" strike="noStrike" dirty="0" smtClean="0"/>
                        <a:t>аренды/выкупа</a:t>
                      </a:r>
                      <a:endParaRPr lang="ru-RU" sz="900" b="1" i="1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418" marR="8418" marT="8418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66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cs typeface="Arial" pitchFamily="34" charset="0"/>
                      </a:endParaRPr>
                    </a:p>
                    <a:p>
                      <a:pPr marL="0" marR="0" lvl="0" indent="0" algn="l" defTabSz="449263" rtl="0" eaLnBrk="1" fontAlgn="base" latinLnBrk="0" hangingPunct="1">
                        <a:lnSpc>
                          <a:spcPct val="76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pitchFamily="34" charset="0"/>
                        </a:rPr>
                        <a:t>79,4т.р./19,9 т.р.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48402">
                <a:tc>
                  <a:txBody>
                    <a:bodyPr/>
                    <a:lstStyle/>
                    <a:p>
                      <a:pPr algn="l" fontAlgn="auto"/>
                      <a:r>
                        <a:rPr lang="ru-RU" sz="900" b="1" u="none" strike="noStrike" dirty="0"/>
                        <a:t>Дополнительная информация о земельном участке </a:t>
                      </a:r>
                      <a:endParaRPr lang="ru-RU" sz="900" b="1" i="1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418" marR="8418" marT="8418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Calibri"/>
                          <a:ea typeface="Calibri"/>
                          <a:cs typeface="Times New Roman"/>
                        </a:rPr>
                        <a:t>Население </a:t>
                      </a:r>
                      <a:r>
                        <a:rPr lang="ru-RU" sz="1000" dirty="0" smtClean="0">
                          <a:latin typeface="Calibri"/>
                          <a:ea typeface="Calibri"/>
                          <a:cs typeface="Times New Roman"/>
                        </a:rPr>
                        <a:t>с. </a:t>
                      </a:r>
                      <a:r>
                        <a:rPr lang="ru-RU" sz="1000" dirty="0" err="1" smtClean="0">
                          <a:latin typeface="Calibri"/>
                          <a:ea typeface="Calibri"/>
                          <a:cs typeface="Times New Roman"/>
                        </a:rPr>
                        <a:t>Малышенка</a:t>
                      </a:r>
                      <a:r>
                        <a:rPr lang="ru-RU" sz="1000" dirty="0" smtClean="0">
                          <a:latin typeface="Calibri"/>
                          <a:ea typeface="Calibri"/>
                          <a:cs typeface="Times New Roman"/>
                        </a:rPr>
                        <a:t> – 852чел.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74215">
                <a:tc>
                  <a:txBody>
                    <a:bodyPr/>
                    <a:lstStyle/>
                    <a:p>
                      <a:pPr algn="l" fontAlgn="auto"/>
                      <a:r>
                        <a:rPr lang="ru-RU" sz="900" b="1" u="none" strike="noStrike" dirty="0"/>
                        <a:t>Данные о </a:t>
                      </a:r>
                      <a:r>
                        <a:rPr lang="ru-RU" sz="900" b="1" u="none" strike="noStrike" dirty="0" smtClean="0"/>
                        <a:t>заявителе</a:t>
                      </a:r>
                      <a:endParaRPr lang="ru-RU" sz="900" b="1" i="1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418" marR="8418" marT="8418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Calibri"/>
                          <a:ea typeface="Calibri"/>
                          <a:cs typeface="Times New Roman"/>
                        </a:rPr>
                        <a:t>Первый заместитель Главы района Попов Владимир Николаевич, тел.(834546)2-52-20, +79048769376, E-mail:popov1206@yandex.ru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3" name="Скругленная прямоугольная выноска 22"/>
          <p:cNvSpPr/>
          <p:nvPr/>
        </p:nvSpPr>
        <p:spPr>
          <a:xfrm>
            <a:off x="214282" y="3573016"/>
            <a:ext cx="3493622" cy="3168352"/>
          </a:xfrm>
          <a:prstGeom prst="wedgeRoundRectCallout">
            <a:avLst>
              <a:gd name="adj1" fmla="val -22293"/>
              <a:gd name="adj2" fmla="val -55999"/>
              <a:gd name="adj3" fmla="val 16667"/>
            </a:avLst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211960" y="6064089"/>
          <a:ext cx="4686299" cy="589782"/>
        </p:xfrm>
        <a:graphic>
          <a:graphicData uri="http://schemas.openxmlformats.org/drawingml/2006/table">
            <a:tbl>
              <a:tblPr/>
              <a:tblGrid>
                <a:gridCol w="608775"/>
                <a:gridCol w="1398280"/>
                <a:gridCol w="862431"/>
                <a:gridCol w="1816813"/>
              </a:tblGrid>
              <a:tr h="21602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05460" algn="ctr"/>
                        </a:tabLst>
                      </a:pPr>
                      <a:r>
                        <a:rPr lang="ru-RU" sz="900" b="1" dirty="0">
                          <a:solidFill>
                            <a:srgbClr val="FF0000"/>
                          </a:solidFill>
                          <a:latin typeface="Arial"/>
                          <a:ea typeface="Calibri"/>
                          <a:cs typeface="Times New Roman"/>
                        </a:rPr>
                        <a:t>___Л___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+mj-lt"/>
                          <a:ea typeface="Calibri"/>
                          <a:cs typeface="Times New Roman"/>
                        </a:rPr>
                        <a:t>ЛЭП 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05460" algn="ctr"/>
                        </a:tabLst>
                      </a:pPr>
                      <a:r>
                        <a:rPr lang="ru-RU" sz="900" b="1" dirty="0">
                          <a:solidFill>
                            <a:srgbClr val="800000"/>
                          </a:solidFill>
                          <a:latin typeface="+mj-lt"/>
                          <a:ea typeface="Calibri"/>
                          <a:cs typeface="Times New Roman"/>
                        </a:rPr>
                        <a:t>_____К____</a:t>
                      </a:r>
                      <a:endParaRPr lang="ru-RU" sz="900" dirty="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+mj-lt"/>
                          <a:ea typeface="Calibri"/>
                          <a:cs typeface="Times New Roman"/>
                        </a:rPr>
                        <a:t>Канализация бытовая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05460" algn="ctr"/>
                        </a:tabLst>
                      </a:pPr>
                      <a:r>
                        <a:rPr lang="ru-RU" sz="900" b="1" dirty="0">
                          <a:solidFill>
                            <a:srgbClr val="00FFFF"/>
                          </a:solidFill>
                          <a:latin typeface="Arial"/>
                          <a:ea typeface="Calibri"/>
                          <a:cs typeface="Times New Roman"/>
                        </a:rPr>
                        <a:t>____В</a:t>
                      </a:r>
                      <a:r>
                        <a:rPr lang="ru-RU" sz="900" b="1" dirty="0" smtClean="0">
                          <a:solidFill>
                            <a:srgbClr val="00FFFF"/>
                          </a:solidFill>
                          <a:latin typeface="Arial"/>
                          <a:ea typeface="Calibri"/>
                          <a:cs typeface="Times New Roman"/>
                        </a:rPr>
                        <a:t>__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+mj-lt"/>
                          <a:ea typeface="Calibri"/>
                          <a:cs typeface="Times New Roman"/>
                        </a:rPr>
                        <a:t>Водопровод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05460" algn="ctr"/>
                        </a:tabLst>
                      </a:pPr>
                      <a:r>
                        <a:rPr lang="ru-RU" sz="900" b="1" dirty="0">
                          <a:solidFill>
                            <a:srgbClr val="FF99CC"/>
                          </a:solidFill>
                          <a:latin typeface="+mj-lt"/>
                          <a:ea typeface="Calibri"/>
                          <a:cs typeface="Times New Roman"/>
                        </a:rPr>
                        <a:t>____V____</a:t>
                      </a:r>
                      <a:endParaRPr lang="ru-RU" sz="900" dirty="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+mj-lt"/>
                          <a:ea typeface="Calibri"/>
                          <a:cs typeface="Times New Roman"/>
                        </a:rPr>
                        <a:t>Линия связи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1836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05460" algn="ctr"/>
                        </a:tabLst>
                      </a:pPr>
                      <a:r>
                        <a:rPr lang="ru-RU" sz="900" b="1" dirty="0">
                          <a:solidFill>
                            <a:srgbClr val="FFFF00"/>
                          </a:solidFill>
                          <a:latin typeface="Arial"/>
                          <a:ea typeface="Calibri"/>
                          <a:cs typeface="Times New Roman"/>
                        </a:rPr>
                        <a:t>_____Г</a:t>
                      </a:r>
                      <a:r>
                        <a:rPr lang="ru-RU" sz="900" b="1" dirty="0" smtClean="0">
                          <a:solidFill>
                            <a:srgbClr val="FFFF00"/>
                          </a:solidFill>
                          <a:latin typeface="Arial"/>
                          <a:ea typeface="Calibri"/>
                          <a:cs typeface="Times New Roman"/>
                        </a:rPr>
                        <a:t>_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+mj-lt"/>
                          <a:ea typeface="Calibri"/>
                          <a:cs typeface="Times New Roman"/>
                        </a:rPr>
                        <a:t>Газопровод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900" b="0" i="0" u="none" strike="noStrike" dirty="0">
                        <a:solidFill>
                          <a:srgbClr val="000000"/>
                        </a:solidFill>
                        <a:latin typeface="+mj-lt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 baseline="0" dirty="0" smtClean="0">
                          <a:solidFill>
                            <a:srgbClr val="000000"/>
                          </a:solidFill>
                          <a:latin typeface="+mj-lt"/>
                        </a:rPr>
                        <a:t>   Г</a:t>
                      </a:r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latin typeface="+mj-lt"/>
                        </a:rPr>
                        <a:t>раницы 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latin typeface="+mj-lt"/>
                        </a:rPr>
                        <a:t>земельного участка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pSp>
        <p:nvGrpSpPr>
          <p:cNvPr id="2" name="Group 254"/>
          <p:cNvGrpSpPr>
            <a:grpSpLocks/>
          </p:cNvGrpSpPr>
          <p:nvPr/>
        </p:nvGrpSpPr>
        <p:grpSpPr bwMode="auto">
          <a:xfrm>
            <a:off x="6300193" y="6597352"/>
            <a:ext cx="648072" cy="72008"/>
            <a:chOff x="30" y="30"/>
            <a:chExt cx="1785" cy="330"/>
          </a:xfrm>
        </p:grpSpPr>
        <p:sp>
          <p:nvSpPr>
            <p:cNvPr id="30" name="Rectangle 256"/>
            <p:cNvSpPr>
              <a:spLocks noChangeArrowheads="1"/>
            </p:cNvSpPr>
            <p:nvPr/>
          </p:nvSpPr>
          <p:spPr bwMode="auto">
            <a:xfrm>
              <a:off x="30" y="30"/>
              <a:ext cx="1785" cy="330"/>
            </a:xfrm>
            <a:prstGeom prst="rect">
              <a:avLst/>
            </a:prstGeom>
            <a:solidFill>
              <a:srgbClr val="A4A4A4"/>
            </a:solidFill>
            <a:ln w="9525">
              <a:noFill/>
              <a:miter lim="800000"/>
              <a:headEnd/>
              <a:tailEnd/>
            </a:ln>
          </p:spPr>
        </p:sp>
        <p:sp>
          <p:nvSpPr>
            <p:cNvPr id="31" name="Rectangle 255"/>
            <p:cNvSpPr>
              <a:spLocks noChangeArrowheads="1"/>
            </p:cNvSpPr>
            <p:nvPr/>
          </p:nvSpPr>
          <p:spPr bwMode="auto">
            <a:xfrm>
              <a:off x="30" y="30"/>
              <a:ext cx="1785" cy="330"/>
            </a:xfrm>
            <a:prstGeom prst="rect">
              <a:avLst/>
            </a:prstGeom>
            <a:ln>
              <a:headEnd/>
              <a:tailEnd/>
            </a:ln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</p:sp>
      </p:grpSp>
      <p:sp>
        <p:nvSpPr>
          <p:cNvPr id="1026" name="Поле 33"/>
          <p:cNvSpPr txBox="1">
            <a:spLocks noChangeArrowheads="1"/>
          </p:cNvSpPr>
          <p:nvPr/>
        </p:nvSpPr>
        <p:spPr bwMode="auto">
          <a:xfrm>
            <a:off x="642910" y="5572140"/>
            <a:ext cx="754062" cy="238125"/>
          </a:xfrm>
          <a:prstGeom prst="rect">
            <a:avLst/>
          </a:prstGeom>
          <a:solidFill>
            <a:srgbClr val="FFFFFF"/>
          </a:solidFill>
          <a:ln w="635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5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Точка подключения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5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к ЛЭП </a:t>
            </a:r>
            <a:r>
              <a:rPr kumimoji="0" lang="ru-RU" sz="5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10кВ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7" name="Прямоугольник 36"/>
          <p:cNvSpPr/>
          <p:nvPr/>
        </p:nvSpPr>
        <p:spPr>
          <a:xfrm>
            <a:off x="4786314" y="5786454"/>
            <a:ext cx="25297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Условные обозначения:</a:t>
            </a:r>
            <a:endParaRPr lang="ru-RU" dirty="0"/>
          </a:p>
        </p:txBody>
      </p:sp>
      <p:sp>
        <p:nvSpPr>
          <p:cNvPr id="2050" name="Поле 99"/>
          <p:cNvSpPr txBox="1">
            <a:spLocks noChangeArrowheads="1"/>
          </p:cNvSpPr>
          <p:nvPr/>
        </p:nvSpPr>
        <p:spPr bwMode="auto">
          <a:xfrm>
            <a:off x="1357290" y="3857628"/>
            <a:ext cx="571504" cy="214314"/>
          </a:xfrm>
          <a:prstGeom prst="rect">
            <a:avLst/>
          </a:prstGeom>
          <a:solidFill>
            <a:srgbClr val="FFFFFF"/>
          </a:solidFill>
          <a:ln w="635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ПЭ Р-0,6Мпа </a:t>
            </a:r>
            <a:r>
              <a:rPr kumimoji="0" lang="ru-RU" sz="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 Math" pitchFamily="18" charset="0"/>
                <a:cs typeface="Arial" pitchFamily="34" charset="0"/>
                <a:hlinkClick r:id="rId5" tooltip="Пустое множество"/>
              </a:rPr>
              <a:t>∅</a:t>
            </a:r>
            <a:r>
              <a:rPr lang="ru-RU" sz="400" dirty="0" smtClean="0">
                <a:solidFill>
                  <a:srgbClr val="252525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400" dirty="0" smtClean="0">
                <a:solidFill>
                  <a:srgbClr val="252525"/>
                </a:solidFill>
                <a:latin typeface="Arial" pitchFamily="34" charset="0"/>
                <a:cs typeface="Arial" pitchFamily="34" charset="0"/>
              </a:rPr>
              <a:t>160</a:t>
            </a:r>
            <a:r>
              <a:rPr kumimoji="0" lang="ru-RU" sz="400" b="0" i="0" u="none" strike="noStrike" cap="none" normalizeH="0" baseline="0" dirty="0" smtClean="0">
                <a:ln>
                  <a:noFill/>
                </a:ln>
                <a:solidFill>
                  <a:srgbClr val="252525"/>
                </a:solidFill>
                <a:effectLst/>
                <a:latin typeface="Arial" pitchFamily="34" charset="0"/>
                <a:cs typeface="Arial" pitchFamily="34" charset="0"/>
              </a:rPr>
              <a:t>мм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33" name="Прямая соединительная линия 32"/>
          <p:cNvCxnSpPr/>
          <p:nvPr/>
        </p:nvCxnSpPr>
        <p:spPr>
          <a:xfrm rot="16200000" flipV="1">
            <a:off x="785786" y="4286256"/>
            <a:ext cx="1143008" cy="142876"/>
          </a:xfrm>
          <a:prstGeom prst="line">
            <a:avLst/>
          </a:prstGeom>
          <a:ln>
            <a:solidFill>
              <a:srgbClr val="FFFF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5" name="Поле 31"/>
          <p:cNvSpPr txBox="1">
            <a:spLocks noChangeArrowheads="1"/>
          </p:cNvSpPr>
          <p:nvPr/>
        </p:nvSpPr>
        <p:spPr bwMode="auto">
          <a:xfrm>
            <a:off x="1500166" y="4500570"/>
            <a:ext cx="571504" cy="285751"/>
          </a:xfrm>
          <a:prstGeom prst="rect">
            <a:avLst/>
          </a:prstGeom>
          <a:solidFill>
            <a:srgbClr val="FFFFFF"/>
          </a:solidFill>
          <a:ln w="635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5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Точка подключения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5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к газопроводу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35" name="Прямая со стрелкой 34"/>
          <p:cNvCxnSpPr/>
          <p:nvPr/>
        </p:nvCxnSpPr>
        <p:spPr>
          <a:xfrm rot="5400000" flipH="1" flipV="1">
            <a:off x="1285852" y="4786324"/>
            <a:ext cx="142878" cy="14287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4" name="Прямая соединительная линия 43"/>
          <p:cNvCxnSpPr/>
          <p:nvPr/>
        </p:nvCxnSpPr>
        <p:spPr>
          <a:xfrm>
            <a:off x="928662" y="5214950"/>
            <a:ext cx="714380" cy="571504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Прямая со стрелкой 46"/>
          <p:cNvCxnSpPr/>
          <p:nvPr/>
        </p:nvCxnSpPr>
        <p:spPr>
          <a:xfrm rot="5400000">
            <a:off x="1250133" y="5464983"/>
            <a:ext cx="71438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15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3714752"/>
            <a:ext cx="3246429" cy="2770731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  <p:sp>
        <p:nvSpPr>
          <p:cNvPr id="4" name="Пятиугольник 3"/>
          <p:cNvSpPr/>
          <p:nvPr/>
        </p:nvSpPr>
        <p:spPr>
          <a:xfrm>
            <a:off x="0" y="260648"/>
            <a:ext cx="4139952" cy="504056"/>
          </a:xfrm>
          <a:prstGeom prst="homePlate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ятиугольник 4"/>
          <p:cNvSpPr/>
          <p:nvPr/>
        </p:nvSpPr>
        <p:spPr>
          <a:xfrm rot="10800000">
            <a:off x="4427984" y="260648"/>
            <a:ext cx="4716016" cy="504056"/>
          </a:xfrm>
          <a:prstGeom prst="homePlate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179512" y="260648"/>
            <a:ext cx="3888432" cy="432047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2500" lnSpcReduction="10000"/>
          </a:bodyPr>
          <a:lstStyle/>
          <a:p>
            <a:pPr lvl="0" algn="ctr" defTabSz="449263" fontAlgn="base">
              <a:lnSpc>
                <a:spcPct val="104000"/>
              </a:lnSpc>
              <a:spcBef>
                <a:spcPct val="0"/>
              </a:spcBef>
              <a:spcAft>
                <a:spcPct val="0"/>
              </a:spcAft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1200" dirty="0" smtClean="0">
                <a:solidFill>
                  <a:srgbClr val="000000"/>
                </a:solidFill>
                <a:latin typeface="Calibri" pitchFamily="34" charset="0"/>
                <a:cs typeface="Arial" pitchFamily="34" charset="0"/>
              </a:rPr>
              <a:t>Тюменская область, </a:t>
            </a:r>
            <a:r>
              <a:rPr lang="ru-RU" sz="1200" dirty="0" err="1" smtClean="0">
                <a:solidFill>
                  <a:srgbClr val="000000"/>
                </a:solidFill>
                <a:latin typeface="Calibri" pitchFamily="34" charset="0"/>
                <a:cs typeface="Arial" pitchFamily="34" charset="0"/>
              </a:rPr>
              <a:t>Голышмановский</a:t>
            </a:r>
            <a:r>
              <a:rPr lang="ru-RU" sz="1200" dirty="0" smtClean="0">
                <a:solidFill>
                  <a:srgbClr val="000000"/>
                </a:solidFill>
                <a:latin typeface="Calibri" pitchFamily="34" charset="0"/>
                <a:cs typeface="Arial" pitchFamily="34" charset="0"/>
              </a:rPr>
              <a:t> район,  </a:t>
            </a:r>
            <a:r>
              <a:rPr lang="ru-RU" sz="1200" dirty="0" smtClean="0">
                <a:solidFill>
                  <a:srgbClr val="000000"/>
                </a:solidFill>
                <a:latin typeface="Calibri" pitchFamily="34" charset="0"/>
                <a:cs typeface="Arial" pitchFamily="34" charset="0"/>
              </a:rPr>
              <a:t>192км федеральной автодороги Тюмень-Омск, 150м от свертка на с. </a:t>
            </a:r>
            <a:r>
              <a:rPr lang="ru-RU" sz="1200" dirty="0" err="1" smtClean="0">
                <a:solidFill>
                  <a:srgbClr val="000000"/>
                </a:solidFill>
                <a:latin typeface="Calibri" pitchFamily="34" charset="0"/>
                <a:cs typeface="Arial" pitchFamily="34" charset="0"/>
              </a:rPr>
              <a:t>Усть-Ламенка</a:t>
            </a:r>
            <a:endParaRPr lang="ru-RU" sz="1200" dirty="0" smtClean="0">
              <a:solidFill>
                <a:srgbClr val="000000"/>
              </a:solidFill>
              <a:latin typeface="Calibri" pitchFamily="34" charset="0"/>
              <a:cs typeface="Arial" pitchFamily="34" charset="0"/>
            </a:endParaRPr>
          </a:p>
        </p:txBody>
      </p:sp>
      <p:sp>
        <p:nvSpPr>
          <p:cNvPr id="7" name="Подзаголовок 2"/>
          <p:cNvSpPr txBox="1">
            <a:spLocks/>
          </p:cNvSpPr>
          <p:nvPr/>
        </p:nvSpPr>
        <p:spPr>
          <a:xfrm>
            <a:off x="5286380" y="260648"/>
            <a:ext cx="3857620" cy="45370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342900" lvl="0" indent="-342900" algn="ctr">
              <a:lnSpc>
                <a:spcPct val="120000"/>
              </a:lnSpc>
              <a:spcBef>
                <a:spcPct val="20000"/>
              </a:spcBef>
              <a:defRPr/>
            </a:pPr>
            <a:r>
              <a:rPr lang="ru-RU" sz="1000" dirty="0" smtClean="0"/>
              <a:t>Инвестиционная площадка для строительства </a:t>
            </a:r>
            <a:r>
              <a:rPr lang="ru-RU" sz="1000" dirty="0" smtClean="0"/>
              <a:t> придорожного комплекса (кемпинг, кафе)</a:t>
            </a:r>
            <a:endParaRPr kumimoji="0" lang="ru-RU" sz="1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8" name="Рисунок 7" descr="t123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67544" y="908720"/>
            <a:ext cx="3312368" cy="2502588"/>
          </a:xfrm>
          <a:prstGeom prst="rect">
            <a:avLst/>
          </a:prstGeom>
        </p:spPr>
      </p:pic>
      <p:cxnSp>
        <p:nvCxnSpPr>
          <p:cNvPr id="9" name="Прямая со стрелкой 8"/>
          <p:cNvCxnSpPr>
            <a:stCxn id="23" idx="4"/>
          </p:cNvCxnSpPr>
          <p:nvPr/>
        </p:nvCxnSpPr>
        <p:spPr>
          <a:xfrm rot="5400000" flipH="1" flipV="1">
            <a:off x="1007050" y="2818393"/>
            <a:ext cx="739764" cy="38934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10" name="Рисунок 9" descr="герб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716016" y="332656"/>
            <a:ext cx="576064" cy="360040"/>
          </a:xfrm>
          <a:prstGeom prst="rect">
            <a:avLst/>
          </a:prstGeom>
        </p:spPr>
      </p:pic>
      <p:graphicFrame>
        <p:nvGraphicFramePr>
          <p:cNvPr id="11" name="Таблица 10"/>
          <p:cNvGraphicFramePr>
            <a:graphicFrameLocks noGrp="1"/>
          </p:cNvGraphicFramePr>
          <p:nvPr/>
        </p:nvGraphicFramePr>
        <p:xfrm>
          <a:off x="3851920" y="980729"/>
          <a:ext cx="5040560" cy="4956205"/>
        </p:xfrm>
        <a:graphic>
          <a:graphicData uri="http://schemas.openxmlformats.org/drawingml/2006/table">
            <a:tbl>
              <a:tblPr>
                <a:tableStyleId>{BDBED569-4797-4DF1-A0F4-6AAB3CD982D8}</a:tableStyleId>
              </a:tblPr>
              <a:tblGrid>
                <a:gridCol w="1368152"/>
                <a:gridCol w="3672408"/>
              </a:tblGrid>
              <a:tr h="216023">
                <a:tc>
                  <a:txBody>
                    <a:bodyPr/>
                    <a:lstStyle/>
                    <a:p>
                      <a:pPr algn="l" fontAlgn="auto"/>
                      <a:r>
                        <a:rPr lang="ru-RU" sz="900" b="1" u="none" strike="noStrike" dirty="0" smtClean="0"/>
                        <a:t>Площадь площадки </a:t>
                      </a:r>
                      <a:endParaRPr lang="ru-RU" sz="900" b="1" i="1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418" marR="8418" marT="8418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/>
                        <a:t>7 000кв</a:t>
                      </a:r>
                      <a:r>
                        <a:rPr lang="ru-RU" sz="1000" dirty="0" smtClean="0"/>
                        <a:t>. м</a:t>
                      </a:r>
                      <a:endParaRPr lang="ru-RU" sz="1100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07951">
                <a:tc>
                  <a:txBody>
                    <a:bodyPr/>
                    <a:lstStyle/>
                    <a:p>
                      <a:pPr algn="l" fontAlgn="auto"/>
                      <a:r>
                        <a:rPr lang="ru-RU" sz="900" b="1" u="none" strike="noStrike" smtClean="0"/>
                        <a:t>Кадастровый номер участка/квартала  </a:t>
                      </a:r>
                      <a:endParaRPr lang="ru-RU" sz="900" b="1" i="1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418" marR="8418" marT="8418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Times New Roman"/>
                        </a:rPr>
                        <a:t>72:07:1401002:154</a:t>
                      </a:r>
                      <a:endParaRPr lang="ru-RU" sz="1050" dirty="0">
                        <a:solidFill>
                          <a:schemeClr val="tx1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23399">
                <a:tc>
                  <a:txBody>
                    <a:bodyPr/>
                    <a:lstStyle/>
                    <a:p>
                      <a:pPr algn="l" fontAlgn="auto"/>
                      <a:r>
                        <a:rPr lang="ru-RU" sz="900" b="1" u="none" strike="noStrike" dirty="0"/>
                        <a:t>Собственник </a:t>
                      </a:r>
                      <a:endParaRPr lang="ru-RU" sz="900" b="1" i="1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418" marR="8418" marT="8418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Calibri"/>
                          <a:ea typeface="Calibri"/>
                          <a:cs typeface="Times New Roman"/>
                        </a:rPr>
                        <a:t>Муниципальная собственность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07640">
                <a:tc>
                  <a:txBody>
                    <a:bodyPr/>
                    <a:lstStyle/>
                    <a:p>
                      <a:pPr algn="l" fontAlgn="auto"/>
                      <a:r>
                        <a:rPr lang="ru-RU" sz="900" b="1" u="none" strike="noStrike" dirty="0"/>
                        <a:t>Категория </a:t>
                      </a:r>
                      <a:r>
                        <a:rPr lang="ru-RU" sz="900" b="1" u="none" strike="noStrike" dirty="0" smtClean="0"/>
                        <a:t>земель</a:t>
                      </a:r>
                      <a:endParaRPr lang="ru-RU" sz="900" b="1" i="1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418" marR="8418" marT="8418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Calibri"/>
                          <a:ea typeface="Calibri"/>
                          <a:cs typeface="Times New Roman"/>
                        </a:rPr>
                        <a:t>Земли населенных пунктов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30662">
                <a:tc>
                  <a:txBody>
                    <a:bodyPr/>
                    <a:lstStyle/>
                    <a:p>
                      <a:pPr algn="l" fontAlgn="auto"/>
                      <a:r>
                        <a:rPr lang="ru-RU" sz="900" b="1" u="none" strike="noStrike" dirty="0"/>
                        <a:t>Вид разрешенного использования </a:t>
                      </a:r>
                      <a:endParaRPr lang="ru-RU" sz="900" b="1" i="1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418" marR="8418" marT="8418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/>
                        <a:t>Для </a:t>
                      </a:r>
                      <a:r>
                        <a:rPr lang="ru-RU" sz="1000" dirty="0" smtClean="0"/>
                        <a:t>строительства придорожного комплекса (кемпинг, кафе)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33902">
                <a:tc>
                  <a:txBody>
                    <a:bodyPr/>
                    <a:lstStyle/>
                    <a:p>
                      <a:pPr algn="l" fontAlgn="auto"/>
                      <a:r>
                        <a:rPr lang="ru-RU" sz="900" b="1" u="none" strike="noStrike" dirty="0"/>
                        <a:t>Электроснабжение</a:t>
                      </a:r>
                      <a:endParaRPr lang="ru-RU" sz="900" b="1" i="1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418" marR="8418" marT="8418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76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0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Arial" pitchFamily="34" charset="0"/>
                        </a:rPr>
                        <a:t>От точки подключения на расстоянии 300 метров проходит линия ЭСК ВЛ-10 кВ фидер "</a:t>
                      </a:r>
                      <a:r>
                        <a:rPr kumimoji="0" lang="ru-RU" sz="1000" b="0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Arial" pitchFamily="34" charset="0"/>
                        </a:rPr>
                        <a:t>Горбуново</a:t>
                      </a:r>
                      <a:r>
                        <a:rPr kumimoji="0" lang="ru-RU" sz="10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Arial" pitchFamily="34" charset="0"/>
                        </a:rPr>
                        <a:t>", ФД-21, Тюменская область, </a:t>
                      </a:r>
                      <a:r>
                        <a:rPr kumimoji="0" lang="ru-RU" sz="1000" b="0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Arial" pitchFamily="34" charset="0"/>
                        </a:rPr>
                        <a:t>Голышмановский</a:t>
                      </a:r>
                      <a:r>
                        <a:rPr kumimoji="0" lang="ru-RU" sz="10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Arial" pitchFamily="34" charset="0"/>
                        </a:rPr>
                        <a:t> район, ЭСК ВЛ-10 кВ фидер "</a:t>
                      </a:r>
                      <a:r>
                        <a:rPr kumimoji="0" lang="ru-RU" sz="1000" b="0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Arial" pitchFamily="34" charset="0"/>
                        </a:rPr>
                        <a:t>Горбуново</a:t>
                      </a:r>
                      <a:r>
                        <a:rPr kumimoji="0" lang="ru-RU" sz="10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Arial" pitchFamily="34" charset="0"/>
                        </a:rPr>
                        <a:t>", ФД-21</a:t>
                      </a:r>
                      <a:endParaRPr kumimoji="0" lang="ru-RU" sz="10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Arial" pitchFamily="34" charset="0"/>
                      </a:endParaRPr>
                    </a:p>
                  </a:txBody>
                  <a:tcPr marL="68400" marR="68400" marT="71159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85752">
                <a:tc>
                  <a:txBody>
                    <a:bodyPr/>
                    <a:lstStyle/>
                    <a:p>
                      <a:pPr algn="l" fontAlgn="auto"/>
                      <a:r>
                        <a:rPr lang="ru-RU" sz="900" b="1" u="none" strike="noStrike" dirty="0"/>
                        <a:t>Газоснабжение </a:t>
                      </a:r>
                      <a:endParaRPr lang="ru-RU" sz="900" b="1" i="1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418" marR="8418" marT="8418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76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0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itchFamily="34" charset="0"/>
                        </a:rPr>
                        <a:t>Действующий газопровод. От точки подключения до земельного участка составит 1200м. </a:t>
                      </a:r>
                      <a:endParaRPr kumimoji="0" lang="ru-RU" sz="10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pitchFamily="34" charset="0"/>
                      </a:endParaRPr>
                    </a:p>
                  </a:txBody>
                  <a:tcPr marL="68400" marR="68400" marT="71159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22475">
                <a:tc>
                  <a:txBody>
                    <a:bodyPr/>
                    <a:lstStyle/>
                    <a:p>
                      <a:pPr algn="l" fontAlgn="auto"/>
                      <a:r>
                        <a:rPr lang="ru-RU" sz="900" b="1" u="none" strike="noStrike" dirty="0"/>
                        <a:t>Водоснабжение </a:t>
                      </a:r>
                      <a:endParaRPr lang="ru-RU" sz="900" b="1" i="1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418" marR="8418" marT="8418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+mn-lt"/>
                          <a:ea typeface="Calibri"/>
                          <a:cs typeface="Times New Roman"/>
                        </a:rPr>
                        <a:t>Центральный водопровод отсутствует.</a:t>
                      </a:r>
                      <a:endParaRPr lang="ru-RU" sz="11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400" marR="68400" marT="71159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04349">
                <a:tc>
                  <a:txBody>
                    <a:bodyPr/>
                    <a:lstStyle/>
                    <a:p>
                      <a:pPr algn="l" fontAlgn="auto"/>
                      <a:r>
                        <a:rPr lang="ru-RU" sz="900" b="1" u="none" strike="noStrike" dirty="0"/>
                        <a:t>Канализация</a:t>
                      </a:r>
                      <a:endParaRPr lang="ru-RU" sz="900" b="1" i="1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418" marR="8418" marT="8418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Calibri"/>
                          <a:ea typeface="Calibri"/>
                          <a:cs typeface="Times New Roman"/>
                        </a:rPr>
                        <a:t>Центральная канализация отсутствует.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22475">
                <a:tc>
                  <a:txBody>
                    <a:bodyPr/>
                    <a:lstStyle/>
                    <a:p>
                      <a:pPr algn="l" fontAlgn="auto"/>
                      <a:r>
                        <a:rPr lang="ru-RU" sz="900" b="1" u="none" strike="noStrike" dirty="0"/>
                        <a:t>Подъездные пути</a:t>
                      </a:r>
                      <a:endParaRPr lang="ru-RU" sz="900" b="1" i="1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418" marR="8418" marT="8418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Calibri"/>
                          <a:ea typeface="Calibri"/>
                          <a:cs typeface="Times New Roman"/>
                        </a:rPr>
                        <a:t>До дороги </a:t>
                      </a:r>
                      <a:r>
                        <a:rPr lang="ru-RU" sz="1000" dirty="0">
                          <a:latin typeface="Calibri"/>
                          <a:ea typeface="Calibri"/>
                          <a:cs typeface="Times New Roman"/>
                        </a:rPr>
                        <a:t>с асфальтовым </a:t>
                      </a:r>
                      <a:r>
                        <a:rPr lang="ru-RU" sz="1000" dirty="0" smtClean="0">
                          <a:latin typeface="Calibri"/>
                          <a:ea typeface="Calibri"/>
                          <a:cs typeface="Times New Roman"/>
                        </a:rPr>
                        <a:t>покрытием </a:t>
                      </a:r>
                      <a:r>
                        <a:rPr lang="ru-RU" sz="1000" dirty="0" smtClean="0">
                          <a:latin typeface="Calibri"/>
                          <a:ea typeface="Calibri"/>
                          <a:cs typeface="Times New Roman"/>
                        </a:rPr>
                        <a:t>с западной стороны – 20 </a:t>
                      </a:r>
                      <a:r>
                        <a:rPr lang="ru-RU" sz="1000" dirty="0">
                          <a:latin typeface="Calibri"/>
                          <a:ea typeface="Calibri"/>
                          <a:cs typeface="Times New Roman"/>
                        </a:rPr>
                        <a:t>метров.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77983">
                <a:tc>
                  <a:txBody>
                    <a:bodyPr/>
                    <a:lstStyle/>
                    <a:p>
                      <a:pPr algn="l" fontAlgn="auto"/>
                      <a:r>
                        <a:rPr lang="ru-RU" sz="900" b="1" u="none" strike="noStrike" dirty="0"/>
                        <a:t>Телефонизация/интернет</a:t>
                      </a:r>
                      <a:endParaRPr lang="ru-RU" sz="900" b="1" i="1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418" marR="8418" marT="8418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/>
                        <a:t>Центральная сеть (расстояние (м)), Расчетная стоимость обеспечения земельного участка инженерной инфраструктурой, млн.руб.</a:t>
                      </a:r>
                      <a:r>
                        <a:rPr lang="ru-RU" sz="1000" dirty="0" smtClean="0">
                          <a:latin typeface="+mn-lt"/>
                          <a:ea typeface="Calibri"/>
                          <a:cs typeface="Times New Roman"/>
                        </a:rPr>
                        <a:t> (Возможно  по индивидуальному проекту)</a:t>
                      </a:r>
                      <a:endParaRPr lang="ru-RU" sz="11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23999">
                <a:tc>
                  <a:txBody>
                    <a:bodyPr/>
                    <a:lstStyle/>
                    <a:p>
                      <a:pPr algn="l" fontAlgn="auto"/>
                      <a:r>
                        <a:rPr lang="ru-RU" sz="900" b="1" u="none" strike="noStrike" dirty="0"/>
                        <a:t>Удаленность от ближайшей </a:t>
                      </a:r>
                      <a:r>
                        <a:rPr lang="ru-RU" sz="900" b="1" u="none" strike="noStrike" dirty="0" smtClean="0"/>
                        <a:t>Ж/Д станции</a:t>
                      </a:r>
                      <a:endParaRPr lang="ru-RU" sz="900" b="1" i="1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418" marR="8418" marT="8418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Calibri"/>
                          <a:ea typeface="Calibri"/>
                          <a:cs typeface="Times New Roman"/>
                        </a:rPr>
                        <a:t>35км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27379">
                <a:tc>
                  <a:txBody>
                    <a:bodyPr/>
                    <a:lstStyle/>
                    <a:p>
                      <a:pPr algn="l" fontAlgn="auto"/>
                      <a:r>
                        <a:rPr lang="ru-RU" sz="900" b="1" u="none" strike="noStrike" dirty="0"/>
                        <a:t>Стоимость </a:t>
                      </a:r>
                      <a:r>
                        <a:rPr lang="ru-RU" sz="900" b="1" u="none" strike="noStrike" dirty="0" smtClean="0"/>
                        <a:t>аренды/выкупа</a:t>
                      </a:r>
                      <a:endParaRPr lang="ru-RU" sz="900" b="1" i="1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418" marR="8418" marT="8418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66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cs typeface="Arial" pitchFamily="34" charset="0"/>
                      </a:endParaRPr>
                    </a:p>
                    <a:p>
                      <a:pPr marL="0" marR="0" lvl="0" indent="0" algn="l" defTabSz="449263" rtl="0" eaLnBrk="1" fontAlgn="base" latinLnBrk="0" hangingPunct="1">
                        <a:lnSpc>
                          <a:spcPct val="76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pitchFamily="34" charset="0"/>
                        </a:rPr>
                        <a:t>13,31т.р./53,2т.р.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48402">
                <a:tc>
                  <a:txBody>
                    <a:bodyPr/>
                    <a:lstStyle/>
                    <a:p>
                      <a:pPr algn="l" fontAlgn="auto"/>
                      <a:r>
                        <a:rPr lang="ru-RU" sz="900" b="1" u="none" strike="noStrike" dirty="0"/>
                        <a:t>Дополнительная информация о земельном участке </a:t>
                      </a:r>
                      <a:endParaRPr lang="ru-RU" sz="900" b="1" i="1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418" marR="8418" marT="8418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Calibri"/>
                          <a:ea typeface="Calibri"/>
                          <a:cs typeface="Times New Roman"/>
                        </a:rPr>
                        <a:t>Население </a:t>
                      </a:r>
                      <a:r>
                        <a:rPr lang="ru-RU" sz="1000" dirty="0" smtClean="0">
                          <a:latin typeface="Calibri"/>
                          <a:ea typeface="Calibri"/>
                          <a:cs typeface="Times New Roman"/>
                        </a:rPr>
                        <a:t>с. </a:t>
                      </a:r>
                      <a:r>
                        <a:rPr lang="ru-RU" sz="1000" dirty="0" err="1" smtClean="0">
                          <a:latin typeface="Calibri"/>
                          <a:ea typeface="Calibri"/>
                          <a:cs typeface="Times New Roman"/>
                        </a:rPr>
                        <a:t>Усть-Ламенка</a:t>
                      </a:r>
                      <a:r>
                        <a:rPr lang="ru-RU" sz="1000" dirty="0" smtClean="0">
                          <a:latin typeface="Calibri"/>
                          <a:ea typeface="Calibri"/>
                          <a:cs typeface="Times New Roman"/>
                        </a:rPr>
                        <a:t> – 662чел.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74215">
                <a:tc>
                  <a:txBody>
                    <a:bodyPr/>
                    <a:lstStyle/>
                    <a:p>
                      <a:pPr algn="l" fontAlgn="auto"/>
                      <a:r>
                        <a:rPr lang="ru-RU" sz="900" b="1" u="none" strike="noStrike" dirty="0"/>
                        <a:t>Данные о </a:t>
                      </a:r>
                      <a:r>
                        <a:rPr lang="ru-RU" sz="900" b="1" u="none" strike="noStrike" dirty="0" smtClean="0"/>
                        <a:t>заявителе</a:t>
                      </a:r>
                      <a:endParaRPr lang="ru-RU" sz="900" b="1" i="1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418" marR="8418" marT="8418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Calibri"/>
                          <a:ea typeface="Calibri"/>
                          <a:cs typeface="Times New Roman"/>
                        </a:rPr>
                        <a:t>Первый заместитель Главы района Попов Владимир Николаевич, тел.(834546)2-52-20, +79048769376, E-mail:popov1206@yandex.ru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3" name="Скругленная прямоугольная выноска 22"/>
          <p:cNvSpPr/>
          <p:nvPr/>
        </p:nvSpPr>
        <p:spPr>
          <a:xfrm>
            <a:off x="214282" y="3573016"/>
            <a:ext cx="3493622" cy="3168352"/>
          </a:xfrm>
          <a:prstGeom prst="wedgeRoundRectCallout">
            <a:avLst>
              <a:gd name="adj1" fmla="val -22293"/>
              <a:gd name="adj2" fmla="val -55999"/>
              <a:gd name="adj3" fmla="val 16667"/>
            </a:avLst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211960" y="6064089"/>
          <a:ext cx="4686299" cy="589782"/>
        </p:xfrm>
        <a:graphic>
          <a:graphicData uri="http://schemas.openxmlformats.org/drawingml/2006/table">
            <a:tbl>
              <a:tblPr/>
              <a:tblGrid>
                <a:gridCol w="608775"/>
                <a:gridCol w="1398280"/>
                <a:gridCol w="862431"/>
                <a:gridCol w="1816813"/>
              </a:tblGrid>
              <a:tr h="21602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05460" algn="ctr"/>
                        </a:tabLst>
                      </a:pPr>
                      <a:r>
                        <a:rPr lang="ru-RU" sz="900" b="1" dirty="0">
                          <a:solidFill>
                            <a:srgbClr val="FF0000"/>
                          </a:solidFill>
                          <a:latin typeface="Arial"/>
                          <a:ea typeface="Calibri"/>
                          <a:cs typeface="Times New Roman"/>
                        </a:rPr>
                        <a:t>___Л___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+mj-lt"/>
                          <a:ea typeface="Calibri"/>
                          <a:cs typeface="Times New Roman"/>
                        </a:rPr>
                        <a:t>ЛЭП 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05460" algn="ctr"/>
                        </a:tabLst>
                      </a:pPr>
                      <a:r>
                        <a:rPr lang="ru-RU" sz="900" b="1" dirty="0">
                          <a:solidFill>
                            <a:srgbClr val="800000"/>
                          </a:solidFill>
                          <a:latin typeface="+mj-lt"/>
                          <a:ea typeface="Calibri"/>
                          <a:cs typeface="Times New Roman"/>
                        </a:rPr>
                        <a:t>_____К____</a:t>
                      </a:r>
                      <a:endParaRPr lang="ru-RU" sz="900" dirty="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+mj-lt"/>
                          <a:ea typeface="Calibri"/>
                          <a:cs typeface="Times New Roman"/>
                        </a:rPr>
                        <a:t>Канализация бытовая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05460" algn="ctr"/>
                        </a:tabLst>
                      </a:pPr>
                      <a:r>
                        <a:rPr lang="ru-RU" sz="900" b="1" dirty="0">
                          <a:solidFill>
                            <a:srgbClr val="00FFFF"/>
                          </a:solidFill>
                          <a:latin typeface="Arial"/>
                          <a:ea typeface="Calibri"/>
                          <a:cs typeface="Times New Roman"/>
                        </a:rPr>
                        <a:t>____В</a:t>
                      </a:r>
                      <a:r>
                        <a:rPr lang="ru-RU" sz="900" b="1" dirty="0" smtClean="0">
                          <a:solidFill>
                            <a:srgbClr val="00FFFF"/>
                          </a:solidFill>
                          <a:latin typeface="Arial"/>
                          <a:ea typeface="Calibri"/>
                          <a:cs typeface="Times New Roman"/>
                        </a:rPr>
                        <a:t>__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+mj-lt"/>
                          <a:ea typeface="Calibri"/>
                          <a:cs typeface="Times New Roman"/>
                        </a:rPr>
                        <a:t>Водопровод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05460" algn="ctr"/>
                        </a:tabLst>
                      </a:pPr>
                      <a:r>
                        <a:rPr lang="ru-RU" sz="900" b="1" dirty="0">
                          <a:solidFill>
                            <a:srgbClr val="FF99CC"/>
                          </a:solidFill>
                          <a:latin typeface="+mj-lt"/>
                          <a:ea typeface="Calibri"/>
                          <a:cs typeface="Times New Roman"/>
                        </a:rPr>
                        <a:t>____V____</a:t>
                      </a:r>
                      <a:endParaRPr lang="ru-RU" sz="900" dirty="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+mj-lt"/>
                          <a:ea typeface="Calibri"/>
                          <a:cs typeface="Times New Roman"/>
                        </a:rPr>
                        <a:t>Линия связи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1836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05460" algn="ctr"/>
                        </a:tabLst>
                      </a:pPr>
                      <a:r>
                        <a:rPr lang="ru-RU" sz="900" b="1" dirty="0">
                          <a:solidFill>
                            <a:srgbClr val="FFFF00"/>
                          </a:solidFill>
                          <a:latin typeface="Arial"/>
                          <a:ea typeface="Calibri"/>
                          <a:cs typeface="Times New Roman"/>
                        </a:rPr>
                        <a:t>_____Г</a:t>
                      </a:r>
                      <a:r>
                        <a:rPr lang="ru-RU" sz="900" b="1" dirty="0" smtClean="0">
                          <a:solidFill>
                            <a:srgbClr val="FFFF00"/>
                          </a:solidFill>
                          <a:latin typeface="Arial"/>
                          <a:ea typeface="Calibri"/>
                          <a:cs typeface="Times New Roman"/>
                        </a:rPr>
                        <a:t>_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+mj-lt"/>
                          <a:ea typeface="Calibri"/>
                          <a:cs typeface="Times New Roman"/>
                        </a:rPr>
                        <a:t>Газопровод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900" b="0" i="0" u="none" strike="noStrike" dirty="0">
                        <a:solidFill>
                          <a:srgbClr val="000000"/>
                        </a:solidFill>
                        <a:latin typeface="+mj-lt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 baseline="0" dirty="0" smtClean="0">
                          <a:solidFill>
                            <a:srgbClr val="000000"/>
                          </a:solidFill>
                          <a:latin typeface="+mj-lt"/>
                        </a:rPr>
                        <a:t>   Г</a:t>
                      </a:r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latin typeface="+mj-lt"/>
                        </a:rPr>
                        <a:t>раницы 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latin typeface="+mj-lt"/>
                        </a:rPr>
                        <a:t>земельного участка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pSp>
        <p:nvGrpSpPr>
          <p:cNvPr id="2" name="Group 254"/>
          <p:cNvGrpSpPr>
            <a:grpSpLocks/>
          </p:cNvGrpSpPr>
          <p:nvPr/>
        </p:nvGrpSpPr>
        <p:grpSpPr bwMode="auto">
          <a:xfrm>
            <a:off x="6300193" y="6597352"/>
            <a:ext cx="648072" cy="72008"/>
            <a:chOff x="30" y="30"/>
            <a:chExt cx="1785" cy="330"/>
          </a:xfrm>
        </p:grpSpPr>
        <p:sp>
          <p:nvSpPr>
            <p:cNvPr id="30" name="Rectangle 256"/>
            <p:cNvSpPr>
              <a:spLocks noChangeArrowheads="1"/>
            </p:cNvSpPr>
            <p:nvPr/>
          </p:nvSpPr>
          <p:spPr bwMode="auto">
            <a:xfrm>
              <a:off x="30" y="30"/>
              <a:ext cx="1785" cy="330"/>
            </a:xfrm>
            <a:prstGeom prst="rect">
              <a:avLst/>
            </a:prstGeom>
            <a:solidFill>
              <a:srgbClr val="A4A4A4"/>
            </a:solidFill>
            <a:ln w="9525">
              <a:noFill/>
              <a:miter lim="800000"/>
              <a:headEnd/>
              <a:tailEnd/>
            </a:ln>
          </p:spPr>
        </p:sp>
        <p:sp>
          <p:nvSpPr>
            <p:cNvPr id="31" name="Rectangle 255"/>
            <p:cNvSpPr>
              <a:spLocks noChangeArrowheads="1"/>
            </p:cNvSpPr>
            <p:nvPr/>
          </p:nvSpPr>
          <p:spPr bwMode="auto">
            <a:xfrm>
              <a:off x="30" y="30"/>
              <a:ext cx="1785" cy="330"/>
            </a:xfrm>
            <a:prstGeom prst="rect">
              <a:avLst/>
            </a:prstGeom>
            <a:ln>
              <a:headEnd/>
              <a:tailEnd/>
            </a:ln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</p:sp>
      </p:grpSp>
      <p:sp>
        <p:nvSpPr>
          <p:cNvPr id="1026" name="Поле 33"/>
          <p:cNvSpPr txBox="1">
            <a:spLocks noChangeArrowheads="1"/>
          </p:cNvSpPr>
          <p:nvPr/>
        </p:nvSpPr>
        <p:spPr bwMode="auto">
          <a:xfrm>
            <a:off x="2214546" y="3857628"/>
            <a:ext cx="754062" cy="238125"/>
          </a:xfrm>
          <a:prstGeom prst="rect">
            <a:avLst/>
          </a:prstGeom>
          <a:solidFill>
            <a:srgbClr val="FFFFFF"/>
          </a:solidFill>
          <a:ln w="635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5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Точка подключения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5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к ЛЭП </a:t>
            </a:r>
            <a:r>
              <a:rPr kumimoji="0" lang="ru-RU" sz="5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10кВ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7" name="Прямоугольник 36"/>
          <p:cNvSpPr/>
          <p:nvPr/>
        </p:nvSpPr>
        <p:spPr>
          <a:xfrm>
            <a:off x="4786314" y="5786454"/>
            <a:ext cx="25297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Условные обозначения:</a:t>
            </a:r>
            <a:endParaRPr lang="ru-RU" dirty="0"/>
          </a:p>
        </p:txBody>
      </p:sp>
      <p:sp>
        <p:nvSpPr>
          <p:cNvPr id="2050" name="Поле 99"/>
          <p:cNvSpPr txBox="1">
            <a:spLocks noChangeArrowheads="1"/>
          </p:cNvSpPr>
          <p:nvPr/>
        </p:nvSpPr>
        <p:spPr bwMode="auto">
          <a:xfrm>
            <a:off x="3286116" y="3643314"/>
            <a:ext cx="571504" cy="214314"/>
          </a:xfrm>
          <a:prstGeom prst="rect">
            <a:avLst/>
          </a:prstGeom>
          <a:solidFill>
            <a:srgbClr val="FFFFFF"/>
          </a:solidFill>
          <a:ln w="635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ПЭ </a:t>
            </a:r>
            <a:r>
              <a:rPr kumimoji="0" lang="ru-RU" sz="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Р-0,3Мпа </a:t>
            </a:r>
            <a:r>
              <a:rPr kumimoji="0" lang="ru-RU" sz="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 Math" pitchFamily="18" charset="0"/>
                <a:cs typeface="Arial" pitchFamily="34" charset="0"/>
                <a:hlinkClick r:id="rId5" tooltip="Пустое множество"/>
              </a:rPr>
              <a:t>∅</a:t>
            </a:r>
            <a:r>
              <a:rPr lang="ru-RU" sz="400" dirty="0" smtClean="0">
                <a:solidFill>
                  <a:srgbClr val="252525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400" dirty="0" smtClean="0">
                <a:solidFill>
                  <a:srgbClr val="252525"/>
                </a:solidFill>
                <a:latin typeface="Arial" pitchFamily="34" charset="0"/>
                <a:cs typeface="Arial" pitchFamily="34" charset="0"/>
              </a:rPr>
              <a:t>63</a:t>
            </a:r>
            <a:r>
              <a:rPr kumimoji="0" lang="ru-RU" sz="400" b="0" i="0" u="none" strike="noStrike" cap="none" normalizeH="0" baseline="0" dirty="0" smtClean="0">
                <a:ln>
                  <a:noFill/>
                </a:ln>
                <a:solidFill>
                  <a:srgbClr val="252525"/>
                </a:solidFill>
                <a:effectLst/>
                <a:latin typeface="Arial" pitchFamily="34" charset="0"/>
                <a:cs typeface="Arial" pitchFamily="34" charset="0"/>
              </a:rPr>
              <a:t>мм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33" name="Прямая соединительная линия 32"/>
          <p:cNvCxnSpPr/>
          <p:nvPr/>
        </p:nvCxnSpPr>
        <p:spPr>
          <a:xfrm rot="16200000" flipV="1">
            <a:off x="3107521" y="4321975"/>
            <a:ext cx="1000132" cy="71438"/>
          </a:xfrm>
          <a:prstGeom prst="line">
            <a:avLst/>
          </a:prstGeom>
          <a:ln>
            <a:solidFill>
              <a:srgbClr val="FFFF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5" name="Поле 31"/>
          <p:cNvSpPr txBox="1">
            <a:spLocks noChangeArrowheads="1"/>
          </p:cNvSpPr>
          <p:nvPr/>
        </p:nvSpPr>
        <p:spPr bwMode="auto">
          <a:xfrm>
            <a:off x="3286116" y="4714884"/>
            <a:ext cx="571504" cy="285751"/>
          </a:xfrm>
          <a:prstGeom prst="rect">
            <a:avLst/>
          </a:prstGeom>
          <a:solidFill>
            <a:srgbClr val="FFFFFF"/>
          </a:solidFill>
          <a:ln w="635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5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Точка подключения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5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к газопроводу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35" name="Прямая со стрелкой 34"/>
          <p:cNvCxnSpPr/>
          <p:nvPr/>
        </p:nvCxnSpPr>
        <p:spPr>
          <a:xfrm flipV="1">
            <a:off x="1785918" y="4357694"/>
            <a:ext cx="1857388" cy="64294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4" name="Прямая соединительная линия 43"/>
          <p:cNvCxnSpPr/>
          <p:nvPr/>
        </p:nvCxnSpPr>
        <p:spPr>
          <a:xfrm>
            <a:off x="2071670" y="4000504"/>
            <a:ext cx="1357322" cy="35719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47" name="Прямая со стрелкой 46"/>
          <p:cNvCxnSpPr/>
          <p:nvPr/>
        </p:nvCxnSpPr>
        <p:spPr>
          <a:xfrm flipV="1">
            <a:off x="1785918" y="4143380"/>
            <a:ext cx="928694" cy="85725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15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3929066"/>
            <a:ext cx="3109913" cy="2651125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  <p:sp>
        <p:nvSpPr>
          <p:cNvPr id="4" name="Пятиугольник 3"/>
          <p:cNvSpPr/>
          <p:nvPr/>
        </p:nvSpPr>
        <p:spPr>
          <a:xfrm>
            <a:off x="0" y="260648"/>
            <a:ext cx="4139952" cy="504056"/>
          </a:xfrm>
          <a:prstGeom prst="homePlate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ятиугольник 4"/>
          <p:cNvSpPr/>
          <p:nvPr/>
        </p:nvSpPr>
        <p:spPr>
          <a:xfrm rot="10800000">
            <a:off x="4427984" y="260648"/>
            <a:ext cx="4716016" cy="504056"/>
          </a:xfrm>
          <a:prstGeom prst="homePlate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179512" y="260648"/>
            <a:ext cx="3888432" cy="432047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2500" lnSpcReduction="10000"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ru-RU" sz="1200" dirty="0" smtClean="0"/>
              <a:t>Тюменская область, </a:t>
            </a:r>
            <a:r>
              <a:rPr lang="ru-RU" sz="1200" dirty="0" err="1" smtClean="0"/>
              <a:t>Голышмановский</a:t>
            </a:r>
            <a:r>
              <a:rPr lang="ru-RU" sz="1200" dirty="0" smtClean="0"/>
              <a:t> район, </a:t>
            </a:r>
            <a:r>
              <a:rPr lang="ru-RU" sz="1200" dirty="0" smtClean="0"/>
              <a:t>в 2,5 км севернее р.п. Голышманово, левее автодороги Голышманово-Аромашево</a:t>
            </a: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7" name="Подзаголовок 2"/>
          <p:cNvSpPr txBox="1">
            <a:spLocks/>
          </p:cNvSpPr>
          <p:nvPr/>
        </p:nvSpPr>
        <p:spPr>
          <a:xfrm>
            <a:off x="5436096" y="260648"/>
            <a:ext cx="3600400" cy="504056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10000"/>
          </a:bodyPr>
          <a:lstStyle/>
          <a:p>
            <a:pPr marL="342900" lvl="0" indent="-342900">
              <a:spcBef>
                <a:spcPct val="20000"/>
              </a:spcBef>
              <a:defRPr/>
            </a:pPr>
            <a:r>
              <a:rPr lang="ru-RU" sz="1400" dirty="0" smtClean="0"/>
              <a:t>Инвестиционная площадка </a:t>
            </a:r>
            <a:r>
              <a:rPr lang="ru-RU" sz="1400" dirty="0" err="1" smtClean="0"/>
              <a:t>д</a:t>
            </a:r>
            <a:r>
              <a:rPr lang="en-US" sz="1400" dirty="0" err="1" smtClean="0"/>
              <a:t>ля</a:t>
            </a:r>
            <a:r>
              <a:rPr lang="ru-RU" sz="1400" dirty="0" smtClean="0"/>
              <a:t> </a:t>
            </a:r>
            <a:r>
              <a:rPr lang="ru-RU" sz="1400" dirty="0" smtClean="0"/>
              <a:t>строительства завода по переработке биологических отходов</a:t>
            </a: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8" name="Рисунок 7" descr="t123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67544" y="908720"/>
            <a:ext cx="3312368" cy="2502588"/>
          </a:xfrm>
          <a:prstGeom prst="rect">
            <a:avLst/>
          </a:prstGeom>
        </p:spPr>
      </p:pic>
      <p:cxnSp>
        <p:nvCxnSpPr>
          <p:cNvPr id="9" name="Прямая со стрелкой 8"/>
          <p:cNvCxnSpPr>
            <a:stCxn id="23" idx="4"/>
          </p:cNvCxnSpPr>
          <p:nvPr/>
        </p:nvCxnSpPr>
        <p:spPr>
          <a:xfrm rot="5400000" flipH="1" flipV="1">
            <a:off x="981227" y="2909203"/>
            <a:ext cx="739764" cy="4409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10" name="Рисунок 9" descr="герб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716016" y="332656"/>
            <a:ext cx="576064" cy="360040"/>
          </a:xfrm>
          <a:prstGeom prst="rect">
            <a:avLst/>
          </a:prstGeom>
        </p:spPr>
      </p:pic>
      <p:graphicFrame>
        <p:nvGraphicFramePr>
          <p:cNvPr id="11" name="Таблица 10"/>
          <p:cNvGraphicFramePr>
            <a:graphicFrameLocks noGrp="1"/>
          </p:cNvGraphicFramePr>
          <p:nvPr/>
        </p:nvGraphicFramePr>
        <p:xfrm>
          <a:off x="3851920" y="980729"/>
          <a:ext cx="5040560" cy="5493801"/>
        </p:xfrm>
        <a:graphic>
          <a:graphicData uri="http://schemas.openxmlformats.org/drawingml/2006/table">
            <a:tbl>
              <a:tblPr>
                <a:tableStyleId>{BDBED569-4797-4DF1-A0F4-6AAB3CD982D8}</a:tableStyleId>
              </a:tblPr>
              <a:tblGrid>
                <a:gridCol w="1368152"/>
                <a:gridCol w="3672408"/>
              </a:tblGrid>
              <a:tr h="216023">
                <a:tc>
                  <a:txBody>
                    <a:bodyPr/>
                    <a:lstStyle/>
                    <a:p>
                      <a:pPr algn="l" fontAlgn="auto"/>
                      <a:r>
                        <a:rPr lang="ru-RU" sz="900" b="1" u="none" strike="noStrike" dirty="0" smtClean="0"/>
                        <a:t>Площадь площадки </a:t>
                      </a:r>
                      <a:endParaRPr lang="ru-RU" sz="900" b="1" i="1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418" marR="8418" marT="8418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/>
                        <a:t>60 000кв</a:t>
                      </a:r>
                      <a:r>
                        <a:rPr lang="ru-RU" sz="1000" dirty="0" smtClean="0"/>
                        <a:t>. м</a:t>
                      </a:r>
                      <a:r>
                        <a:rPr lang="ru-RU" sz="1000" dirty="0" smtClean="0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.</a:t>
                      </a:r>
                      <a:endParaRPr lang="ru-RU" sz="1100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07951">
                <a:tc>
                  <a:txBody>
                    <a:bodyPr/>
                    <a:lstStyle/>
                    <a:p>
                      <a:pPr algn="l" fontAlgn="auto"/>
                      <a:r>
                        <a:rPr lang="ru-RU" sz="900" b="1" u="none" strike="noStrike" dirty="0"/>
                        <a:t>Кадастровый номер участка/квартала  </a:t>
                      </a:r>
                      <a:endParaRPr lang="ru-RU" sz="900" b="1" i="1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418" marR="8418" marT="8418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/>
                        <a:t>72:07:0901131:431</a:t>
                      </a:r>
                      <a:endParaRPr lang="ru-RU" sz="1100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23399">
                <a:tc>
                  <a:txBody>
                    <a:bodyPr/>
                    <a:lstStyle/>
                    <a:p>
                      <a:pPr algn="l" fontAlgn="auto"/>
                      <a:r>
                        <a:rPr lang="ru-RU" sz="900" b="1" u="none" strike="noStrike" dirty="0"/>
                        <a:t>Собственник </a:t>
                      </a:r>
                      <a:endParaRPr lang="ru-RU" sz="900" b="1" i="1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418" marR="8418" marT="8418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Calibri"/>
                          <a:ea typeface="Calibri"/>
                          <a:cs typeface="Times New Roman"/>
                        </a:rPr>
                        <a:t>Муниципальная </a:t>
                      </a:r>
                      <a:r>
                        <a:rPr lang="ru-RU" sz="1000" dirty="0" smtClean="0">
                          <a:latin typeface="Calibri"/>
                          <a:ea typeface="Calibri"/>
                          <a:cs typeface="Times New Roman"/>
                        </a:rPr>
                        <a:t>собственность 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07640">
                <a:tc>
                  <a:txBody>
                    <a:bodyPr/>
                    <a:lstStyle/>
                    <a:p>
                      <a:pPr algn="l" fontAlgn="auto"/>
                      <a:r>
                        <a:rPr lang="ru-RU" sz="900" b="1" u="none" strike="noStrike" dirty="0"/>
                        <a:t>Категория </a:t>
                      </a:r>
                      <a:r>
                        <a:rPr lang="ru-RU" sz="900" b="1" u="none" strike="noStrike" dirty="0" smtClean="0"/>
                        <a:t>земель</a:t>
                      </a:r>
                      <a:endParaRPr lang="ru-RU" sz="900" b="1" i="1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418" marR="8418" marT="8418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0" i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Земли промышленности, энергетики, транспорта, связи, радиовещания, телевидения, информатики, земли для обеспечения космической деятельности, земли обороны, безопасности и земли иного специального назначения</a:t>
                      </a:r>
                      <a:endParaRPr lang="ru-RU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78812">
                <a:tc>
                  <a:txBody>
                    <a:bodyPr/>
                    <a:lstStyle/>
                    <a:p>
                      <a:pPr algn="l" fontAlgn="auto"/>
                      <a:r>
                        <a:rPr lang="ru-RU" sz="1000" b="1" u="none" strike="noStrike" dirty="0">
                          <a:solidFill>
                            <a:schemeClr val="tx1"/>
                          </a:solidFill>
                          <a:latin typeface="+mj-lt"/>
                        </a:rPr>
                        <a:t>Вид разрешенного использования </a:t>
                      </a:r>
                      <a:endParaRPr lang="ru-RU" sz="1000" b="1" i="1" u="none" strike="noStrike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8418" marR="8418" marT="8418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66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endParaRPr lang="ru-RU" sz="1000" b="0" i="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449263" rtl="0" eaLnBrk="1" fontAlgn="base" latinLnBrk="0" hangingPunct="1">
                        <a:lnSpc>
                          <a:spcPct val="66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lang="ru-RU" sz="1000" b="0" i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Для строительства завода по переработке биологических отходов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457314">
                <a:tc>
                  <a:txBody>
                    <a:bodyPr/>
                    <a:lstStyle/>
                    <a:p>
                      <a:pPr algn="l" fontAlgn="auto"/>
                      <a:r>
                        <a:rPr lang="ru-RU" sz="1000" b="1" u="none" strike="noStrike" dirty="0">
                          <a:solidFill>
                            <a:schemeClr val="tx1"/>
                          </a:solidFill>
                          <a:latin typeface="+mj-lt"/>
                        </a:rPr>
                        <a:t>Электроснабжение</a:t>
                      </a:r>
                      <a:endParaRPr lang="ru-RU" sz="1000" b="1" i="1" u="none" strike="noStrike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8418" marR="8418" marT="8418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66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+mj-lt"/>
                          <a:cs typeface="Arial" pitchFamily="34" charset="0"/>
                        </a:rPr>
                        <a:t>От точки подключения до участка проходит линия ВЛ-10кВ Ф. Птицефабрика р.п. Голышманово, Ф.Птицефабрика "Кемпинг", Тюменская область, ВЛ-10кВ Ф. Птицефабрика р.п. Голышманово, Ф.Птицефабрика на расстоянии  100м.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+mj-lt"/>
                        <a:cs typeface="Arial" pitchFamily="34" charset="0"/>
                      </a:endParaRPr>
                    </a:p>
                  </a:txBody>
                  <a:tcPr marL="68400" marR="68400" marT="151179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85752">
                <a:tc>
                  <a:txBody>
                    <a:bodyPr/>
                    <a:lstStyle/>
                    <a:p>
                      <a:pPr algn="l" fontAlgn="auto"/>
                      <a:r>
                        <a:rPr lang="ru-RU" sz="900" b="1" u="none" strike="noStrike" dirty="0"/>
                        <a:t>Газоснабжение </a:t>
                      </a:r>
                      <a:endParaRPr lang="ru-RU" sz="900" b="1" i="1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418" marR="8418" marT="8418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66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j-lt"/>
                          <a:cs typeface="Arial" pitchFamily="34" charset="0"/>
                        </a:rPr>
                        <a:t>Действующий газопровод </a:t>
                      </a: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j-lt"/>
                          <a:cs typeface="Arial" pitchFamily="34" charset="0"/>
                        </a:rPr>
                        <a:t>ГРС Голышманово </a:t>
                      </a: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j-lt"/>
                          <a:cs typeface="Arial" pitchFamily="34" charset="0"/>
                        </a:rPr>
                        <a:t>от точки подключения до участка 1000м.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j-lt"/>
                        <a:cs typeface="Arial" pitchFamily="34" charset="0"/>
                      </a:endParaRPr>
                    </a:p>
                  </a:txBody>
                  <a:tcPr marL="68400" marR="68400" marT="151179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22475">
                <a:tc>
                  <a:txBody>
                    <a:bodyPr/>
                    <a:lstStyle/>
                    <a:p>
                      <a:pPr algn="l" fontAlgn="auto"/>
                      <a:r>
                        <a:rPr lang="ru-RU" sz="900" b="1" u="none" strike="noStrike" dirty="0"/>
                        <a:t>Водоснабжение </a:t>
                      </a:r>
                      <a:endParaRPr lang="ru-RU" sz="900" b="1" i="1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418" marR="8418" marT="8418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74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j-lt"/>
                          <a:cs typeface="Segoe UI" pitchFamily="34" charset="0"/>
                        </a:rPr>
                        <a:t>Центральный водопровод отсутствует.</a:t>
                      </a:r>
                    </a:p>
                  </a:txBody>
                  <a:tcPr marL="68400" marR="68400" marT="11438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61525">
                <a:tc>
                  <a:txBody>
                    <a:bodyPr/>
                    <a:lstStyle/>
                    <a:p>
                      <a:pPr algn="l" fontAlgn="auto"/>
                      <a:r>
                        <a:rPr lang="ru-RU" sz="900" b="1" u="none" strike="noStrike" dirty="0"/>
                        <a:t>Канализация</a:t>
                      </a:r>
                      <a:endParaRPr lang="ru-RU" sz="900" b="1" i="1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418" marR="8418" marT="8418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+mj-lt"/>
                          <a:ea typeface="Calibri"/>
                          <a:cs typeface="Times New Roman"/>
                        </a:rPr>
                        <a:t>Центральная канализация отсутствует.</a:t>
                      </a:r>
                      <a:endParaRPr lang="ru-RU" sz="1100" dirty="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22475">
                <a:tc>
                  <a:txBody>
                    <a:bodyPr/>
                    <a:lstStyle/>
                    <a:p>
                      <a:pPr algn="l" fontAlgn="auto"/>
                      <a:r>
                        <a:rPr lang="ru-RU" sz="900" b="1" u="none" strike="noStrike" dirty="0"/>
                        <a:t>Подъездные пути</a:t>
                      </a:r>
                      <a:endParaRPr lang="ru-RU" sz="900" b="1" i="1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418" marR="8418" marT="8418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Calibri"/>
                          <a:ea typeface="Calibri"/>
                          <a:cs typeface="Times New Roman"/>
                        </a:rPr>
                        <a:t>До </a:t>
                      </a:r>
                      <a:r>
                        <a:rPr lang="ru-RU" sz="1000" dirty="0" smtClean="0">
                          <a:latin typeface="Calibri"/>
                          <a:ea typeface="Calibri"/>
                          <a:cs typeface="Times New Roman"/>
                        </a:rPr>
                        <a:t>дороги с </a:t>
                      </a:r>
                      <a:r>
                        <a:rPr lang="ru-RU" sz="1000" dirty="0">
                          <a:latin typeface="Calibri"/>
                          <a:ea typeface="Calibri"/>
                          <a:cs typeface="Times New Roman"/>
                        </a:rPr>
                        <a:t>асфальтовым </a:t>
                      </a:r>
                      <a:r>
                        <a:rPr lang="ru-RU" sz="1000" dirty="0" smtClean="0">
                          <a:latin typeface="Calibri"/>
                          <a:ea typeface="Calibri"/>
                          <a:cs typeface="Times New Roman"/>
                        </a:rPr>
                        <a:t>покрытием – </a:t>
                      </a:r>
                      <a:r>
                        <a:rPr lang="ru-RU" sz="1000" dirty="0" smtClean="0">
                          <a:latin typeface="Calibri"/>
                          <a:ea typeface="Calibri"/>
                          <a:cs typeface="Times New Roman"/>
                        </a:rPr>
                        <a:t>630 </a:t>
                      </a:r>
                      <a:r>
                        <a:rPr lang="ru-RU" sz="1000" dirty="0">
                          <a:latin typeface="Calibri"/>
                          <a:ea typeface="Calibri"/>
                          <a:cs typeface="Times New Roman"/>
                        </a:rPr>
                        <a:t>метров.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77983">
                <a:tc>
                  <a:txBody>
                    <a:bodyPr/>
                    <a:lstStyle/>
                    <a:p>
                      <a:pPr algn="l" fontAlgn="auto"/>
                      <a:r>
                        <a:rPr lang="ru-RU" sz="900" b="1" u="none" strike="noStrike" dirty="0"/>
                        <a:t>Телефонизация/интернет</a:t>
                      </a:r>
                      <a:endParaRPr lang="ru-RU" sz="900" b="1" i="1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418" marR="8418" marT="8418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/>
                        <a:t>Центральная сеть (расстояние (м)), Расчетная стоимость обеспечения земельного участка инженерной инфраструктурой, млн.руб.</a:t>
                      </a:r>
                      <a:r>
                        <a:rPr lang="ru-RU" sz="1000" dirty="0" smtClean="0">
                          <a:latin typeface="+mn-lt"/>
                          <a:ea typeface="Calibri"/>
                          <a:cs typeface="Times New Roman"/>
                        </a:rPr>
                        <a:t> (Возможно  по индивидуальному проекту)</a:t>
                      </a:r>
                      <a:endParaRPr lang="ru-RU" sz="11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23999">
                <a:tc>
                  <a:txBody>
                    <a:bodyPr/>
                    <a:lstStyle/>
                    <a:p>
                      <a:pPr algn="l" fontAlgn="auto"/>
                      <a:r>
                        <a:rPr lang="ru-RU" sz="900" b="1" u="none" strike="noStrike" dirty="0"/>
                        <a:t>Удаленность от ближайшей </a:t>
                      </a:r>
                      <a:r>
                        <a:rPr lang="ru-RU" sz="900" b="1" u="none" strike="noStrike" dirty="0" smtClean="0"/>
                        <a:t>Ж/Д станции</a:t>
                      </a:r>
                      <a:endParaRPr lang="ru-RU" sz="900" b="1" i="1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418" marR="8418" marT="8418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Calibri"/>
                          <a:ea typeface="Calibri"/>
                          <a:cs typeface="Times New Roman"/>
                        </a:rPr>
                        <a:t>4км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07951">
                <a:tc>
                  <a:txBody>
                    <a:bodyPr/>
                    <a:lstStyle/>
                    <a:p>
                      <a:pPr algn="l" fontAlgn="auto"/>
                      <a:r>
                        <a:rPr lang="ru-RU" sz="1000" b="1" u="none" strike="noStrike" dirty="0">
                          <a:latin typeface="+mj-lt"/>
                        </a:rPr>
                        <a:t>Стоимость </a:t>
                      </a:r>
                      <a:r>
                        <a:rPr lang="ru-RU" sz="1000" b="1" u="none" strike="noStrike" dirty="0" smtClean="0">
                          <a:latin typeface="+mj-lt"/>
                        </a:rPr>
                        <a:t>аренды/выкупа</a:t>
                      </a:r>
                      <a:endParaRPr lang="ru-RU" sz="1000" b="1" i="1" u="none" strike="noStrike" dirty="0">
                        <a:solidFill>
                          <a:srgbClr val="000000"/>
                        </a:solidFill>
                        <a:latin typeface="+mj-lt"/>
                      </a:endParaRPr>
                    </a:p>
                  </a:txBody>
                  <a:tcPr marL="8418" marR="8418" marT="8418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66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j-lt"/>
                        <a:cs typeface="Arial" pitchFamily="34" charset="0"/>
                      </a:endParaRPr>
                    </a:p>
                    <a:p>
                      <a:pPr marL="0" marR="0" lvl="0" indent="0" algn="l" defTabSz="449263" rtl="0" eaLnBrk="1" fontAlgn="base" latinLnBrk="0" hangingPunct="1">
                        <a:lnSpc>
                          <a:spcPct val="66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j-lt"/>
                          <a:cs typeface="Arial" pitchFamily="34" charset="0"/>
                        </a:rPr>
                        <a:t>2392,9т.р/159,5т.р.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j-lt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48402">
                <a:tc>
                  <a:txBody>
                    <a:bodyPr/>
                    <a:lstStyle/>
                    <a:p>
                      <a:pPr algn="l" fontAlgn="auto"/>
                      <a:r>
                        <a:rPr lang="ru-RU" sz="900" b="1" u="none" strike="noStrike" dirty="0"/>
                        <a:t>Дополнительная информация о земельном участке </a:t>
                      </a:r>
                      <a:endParaRPr lang="ru-RU" sz="900" b="1" i="1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418" marR="8418" marT="8418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Calibri"/>
                          <a:ea typeface="Calibri"/>
                          <a:cs typeface="Times New Roman"/>
                        </a:rPr>
                        <a:t>Население р.п. Голышманово - 14400чел</a:t>
                      </a:r>
                      <a:r>
                        <a:rPr lang="ru-RU" sz="1000" dirty="0">
                          <a:latin typeface="Calibri"/>
                          <a:ea typeface="Calibri"/>
                          <a:cs typeface="Times New Roman"/>
                        </a:rPr>
                        <a:t>.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74215">
                <a:tc>
                  <a:txBody>
                    <a:bodyPr/>
                    <a:lstStyle/>
                    <a:p>
                      <a:pPr algn="l" fontAlgn="auto"/>
                      <a:r>
                        <a:rPr lang="ru-RU" sz="900" b="1" u="none" strike="noStrike" dirty="0"/>
                        <a:t>Данные о </a:t>
                      </a:r>
                      <a:r>
                        <a:rPr lang="ru-RU" sz="900" b="1" u="none" strike="noStrike" dirty="0" smtClean="0"/>
                        <a:t>заявителе</a:t>
                      </a:r>
                      <a:endParaRPr lang="ru-RU" sz="900" b="1" i="1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418" marR="8418" marT="8418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Calibri"/>
                          <a:ea typeface="Calibri"/>
                          <a:cs typeface="Times New Roman"/>
                        </a:rPr>
                        <a:t>Первый заместитель Главы района Попов Владимир Николаевич, тел.(834546)2-52-20, +79048769376, E-mail:popov1206@yandex.ru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3" name="Скругленная прямоугольная выноска 22"/>
          <p:cNvSpPr/>
          <p:nvPr/>
        </p:nvSpPr>
        <p:spPr>
          <a:xfrm>
            <a:off x="142844" y="3689648"/>
            <a:ext cx="3565060" cy="3168352"/>
          </a:xfrm>
          <a:prstGeom prst="wedgeRoundRectCallout">
            <a:avLst>
              <a:gd name="adj1" fmla="val -22293"/>
              <a:gd name="adj2" fmla="val -55999"/>
              <a:gd name="adj3" fmla="val 16667"/>
            </a:avLst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211960" y="6064089"/>
          <a:ext cx="4686299" cy="589782"/>
        </p:xfrm>
        <a:graphic>
          <a:graphicData uri="http://schemas.openxmlformats.org/drawingml/2006/table">
            <a:tbl>
              <a:tblPr/>
              <a:tblGrid>
                <a:gridCol w="608775"/>
                <a:gridCol w="1398280"/>
                <a:gridCol w="862431"/>
                <a:gridCol w="1816813"/>
              </a:tblGrid>
              <a:tr h="21602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05460" algn="ctr"/>
                        </a:tabLst>
                      </a:pPr>
                      <a:r>
                        <a:rPr lang="ru-RU" sz="900" b="1" dirty="0">
                          <a:solidFill>
                            <a:srgbClr val="FF0000"/>
                          </a:solidFill>
                          <a:latin typeface="Arial"/>
                          <a:ea typeface="Calibri"/>
                          <a:cs typeface="Times New Roman"/>
                        </a:rPr>
                        <a:t>___Л___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+mj-lt"/>
                          <a:ea typeface="Calibri"/>
                          <a:cs typeface="Times New Roman"/>
                        </a:rPr>
                        <a:t>ЛЭП 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05460" algn="ctr"/>
                        </a:tabLst>
                      </a:pPr>
                      <a:r>
                        <a:rPr lang="ru-RU" sz="900" b="1" dirty="0">
                          <a:solidFill>
                            <a:srgbClr val="800000"/>
                          </a:solidFill>
                          <a:latin typeface="+mj-lt"/>
                          <a:ea typeface="Calibri"/>
                          <a:cs typeface="Times New Roman"/>
                        </a:rPr>
                        <a:t>_____К____</a:t>
                      </a:r>
                      <a:endParaRPr lang="ru-RU" sz="900" dirty="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+mj-lt"/>
                          <a:ea typeface="Calibri"/>
                          <a:cs typeface="Times New Roman"/>
                        </a:rPr>
                        <a:t>Канализация бытовая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05460" algn="ctr"/>
                        </a:tabLst>
                      </a:pPr>
                      <a:r>
                        <a:rPr lang="ru-RU" sz="900" b="1" dirty="0">
                          <a:solidFill>
                            <a:srgbClr val="00FFFF"/>
                          </a:solidFill>
                          <a:latin typeface="Arial"/>
                          <a:ea typeface="Calibri"/>
                          <a:cs typeface="Times New Roman"/>
                        </a:rPr>
                        <a:t>____В</a:t>
                      </a:r>
                      <a:r>
                        <a:rPr lang="ru-RU" sz="900" b="1" dirty="0" smtClean="0">
                          <a:solidFill>
                            <a:srgbClr val="00FFFF"/>
                          </a:solidFill>
                          <a:latin typeface="Arial"/>
                          <a:ea typeface="Calibri"/>
                          <a:cs typeface="Times New Roman"/>
                        </a:rPr>
                        <a:t>__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+mj-lt"/>
                          <a:ea typeface="Calibri"/>
                          <a:cs typeface="Times New Roman"/>
                        </a:rPr>
                        <a:t>Водопровод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05460" algn="ctr"/>
                        </a:tabLst>
                      </a:pPr>
                      <a:r>
                        <a:rPr lang="ru-RU" sz="900" b="1" dirty="0">
                          <a:solidFill>
                            <a:srgbClr val="FF99CC"/>
                          </a:solidFill>
                          <a:latin typeface="+mj-lt"/>
                          <a:ea typeface="Calibri"/>
                          <a:cs typeface="Times New Roman"/>
                        </a:rPr>
                        <a:t>____V____</a:t>
                      </a:r>
                      <a:endParaRPr lang="ru-RU" sz="900" dirty="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+mj-lt"/>
                          <a:ea typeface="Calibri"/>
                          <a:cs typeface="Times New Roman"/>
                        </a:rPr>
                        <a:t>Линия связи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1836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05460" algn="ctr"/>
                        </a:tabLst>
                      </a:pPr>
                      <a:r>
                        <a:rPr lang="ru-RU" sz="900" b="1" dirty="0">
                          <a:solidFill>
                            <a:srgbClr val="FFFF00"/>
                          </a:solidFill>
                          <a:latin typeface="Arial"/>
                          <a:ea typeface="Calibri"/>
                          <a:cs typeface="Times New Roman"/>
                        </a:rPr>
                        <a:t>_____Г</a:t>
                      </a:r>
                      <a:r>
                        <a:rPr lang="ru-RU" sz="900" b="1" dirty="0" smtClean="0">
                          <a:solidFill>
                            <a:srgbClr val="FFFF00"/>
                          </a:solidFill>
                          <a:latin typeface="Arial"/>
                          <a:ea typeface="Calibri"/>
                          <a:cs typeface="Times New Roman"/>
                        </a:rPr>
                        <a:t>_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+mj-lt"/>
                          <a:ea typeface="Calibri"/>
                          <a:cs typeface="Times New Roman"/>
                        </a:rPr>
                        <a:t>Газопровод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900" b="0" i="0" u="none" strike="noStrike" dirty="0">
                        <a:solidFill>
                          <a:srgbClr val="000000"/>
                        </a:solidFill>
                        <a:latin typeface="+mj-lt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 baseline="0" dirty="0" smtClean="0">
                          <a:solidFill>
                            <a:srgbClr val="000000"/>
                          </a:solidFill>
                          <a:latin typeface="+mj-lt"/>
                        </a:rPr>
                        <a:t>   Г</a:t>
                      </a:r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latin typeface="+mj-lt"/>
                        </a:rPr>
                        <a:t>раницы 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latin typeface="+mj-lt"/>
                        </a:rPr>
                        <a:t>земельного участка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pSp>
        <p:nvGrpSpPr>
          <p:cNvPr id="2" name="Group 254"/>
          <p:cNvGrpSpPr>
            <a:grpSpLocks/>
          </p:cNvGrpSpPr>
          <p:nvPr/>
        </p:nvGrpSpPr>
        <p:grpSpPr bwMode="auto">
          <a:xfrm>
            <a:off x="6300193" y="6597352"/>
            <a:ext cx="648072" cy="72008"/>
            <a:chOff x="30" y="30"/>
            <a:chExt cx="1785" cy="330"/>
          </a:xfrm>
        </p:grpSpPr>
        <p:sp>
          <p:nvSpPr>
            <p:cNvPr id="30" name="Rectangle 256"/>
            <p:cNvSpPr>
              <a:spLocks noChangeArrowheads="1"/>
            </p:cNvSpPr>
            <p:nvPr/>
          </p:nvSpPr>
          <p:spPr bwMode="auto">
            <a:xfrm>
              <a:off x="30" y="30"/>
              <a:ext cx="1785" cy="330"/>
            </a:xfrm>
            <a:prstGeom prst="rect">
              <a:avLst/>
            </a:prstGeom>
            <a:solidFill>
              <a:srgbClr val="A4A4A4"/>
            </a:solidFill>
            <a:ln w="9525">
              <a:noFill/>
              <a:miter lim="800000"/>
              <a:headEnd/>
              <a:tailEnd/>
            </a:ln>
          </p:spPr>
        </p:sp>
        <p:sp>
          <p:nvSpPr>
            <p:cNvPr id="31" name="Rectangle 255"/>
            <p:cNvSpPr>
              <a:spLocks noChangeArrowheads="1"/>
            </p:cNvSpPr>
            <p:nvPr/>
          </p:nvSpPr>
          <p:spPr bwMode="auto">
            <a:xfrm>
              <a:off x="30" y="30"/>
              <a:ext cx="1785" cy="330"/>
            </a:xfrm>
            <a:prstGeom prst="rect">
              <a:avLst/>
            </a:prstGeom>
            <a:ln>
              <a:headEnd/>
              <a:tailEnd/>
            </a:ln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</p:sp>
      </p:grpSp>
      <p:sp>
        <p:nvSpPr>
          <p:cNvPr id="1026" name="Поле 33"/>
          <p:cNvSpPr txBox="1">
            <a:spLocks noChangeArrowheads="1"/>
          </p:cNvSpPr>
          <p:nvPr/>
        </p:nvSpPr>
        <p:spPr bwMode="auto">
          <a:xfrm>
            <a:off x="1142976" y="5143512"/>
            <a:ext cx="754062" cy="238125"/>
          </a:xfrm>
          <a:prstGeom prst="rect">
            <a:avLst/>
          </a:prstGeom>
          <a:solidFill>
            <a:srgbClr val="FFFFFF"/>
          </a:solidFill>
          <a:ln w="635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5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Точка подключения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5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к ЛЭП </a:t>
            </a:r>
            <a:r>
              <a:rPr kumimoji="0" lang="ru-RU" sz="5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10кВ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7" name="Прямоугольник 36"/>
          <p:cNvSpPr/>
          <p:nvPr/>
        </p:nvSpPr>
        <p:spPr>
          <a:xfrm>
            <a:off x="4786314" y="5786454"/>
            <a:ext cx="25297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Условные обозначения:</a:t>
            </a:r>
            <a:endParaRPr lang="ru-RU" dirty="0"/>
          </a:p>
        </p:txBody>
      </p:sp>
      <p:sp>
        <p:nvSpPr>
          <p:cNvPr id="2050" name="Поле 99"/>
          <p:cNvSpPr txBox="1">
            <a:spLocks noChangeArrowheads="1"/>
          </p:cNvSpPr>
          <p:nvPr/>
        </p:nvSpPr>
        <p:spPr bwMode="auto">
          <a:xfrm>
            <a:off x="0" y="4500570"/>
            <a:ext cx="571504" cy="214314"/>
          </a:xfrm>
          <a:prstGeom prst="rect">
            <a:avLst/>
          </a:prstGeom>
          <a:solidFill>
            <a:srgbClr val="FFFFFF"/>
          </a:solidFill>
          <a:ln w="635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ПЭ Р-0,6Мпа </a:t>
            </a:r>
            <a:r>
              <a:rPr kumimoji="0" lang="ru-RU" sz="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 Math" pitchFamily="18" charset="0"/>
                <a:cs typeface="Arial" pitchFamily="34" charset="0"/>
                <a:hlinkClick r:id="rId5" tooltip="Пустое множество"/>
              </a:rPr>
              <a:t>∅</a:t>
            </a:r>
            <a:r>
              <a:rPr lang="ru-RU" sz="400" dirty="0" smtClean="0">
                <a:solidFill>
                  <a:srgbClr val="252525"/>
                </a:solidFill>
                <a:latin typeface="Arial" pitchFamily="34" charset="0"/>
                <a:cs typeface="Arial" pitchFamily="34" charset="0"/>
              </a:rPr>
              <a:t> 63</a:t>
            </a:r>
            <a:r>
              <a:rPr kumimoji="0" lang="ru-RU" sz="400" b="0" i="0" u="none" strike="noStrike" cap="none" normalizeH="0" baseline="0" dirty="0" smtClean="0">
                <a:ln>
                  <a:noFill/>
                </a:ln>
                <a:solidFill>
                  <a:srgbClr val="252525"/>
                </a:solidFill>
                <a:effectLst/>
                <a:latin typeface="Arial" pitchFamily="34" charset="0"/>
                <a:cs typeface="Arial" pitchFamily="34" charset="0"/>
              </a:rPr>
              <a:t>мм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36" name="Прямая со стрелкой 35"/>
          <p:cNvCxnSpPr/>
          <p:nvPr/>
        </p:nvCxnSpPr>
        <p:spPr>
          <a:xfrm rot="10800000">
            <a:off x="571472" y="4000504"/>
            <a:ext cx="1071570" cy="50006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9" name="Поле 31"/>
          <p:cNvSpPr txBox="1">
            <a:spLocks noChangeArrowheads="1"/>
          </p:cNvSpPr>
          <p:nvPr/>
        </p:nvSpPr>
        <p:spPr bwMode="auto">
          <a:xfrm>
            <a:off x="0" y="3500438"/>
            <a:ext cx="571504" cy="285751"/>
          </a:xfrm>
          <a:prstGeom prst="rect">
            <a:avLst/>
          </a:prstGeom>
          <a:solidFill>
            <a:srgbClr val="FFFFFF"/>
          </a:solidFill>
          <a:ln w="635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5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Точка подключения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5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к газопроводу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39" name="Прямая соединительная линия 38"/>
          <p:cNvCxnSpPr/>
          <p:nvPr/>
        </p:nvCxnSpPr>
        <p:spPr>
          <a:xfrm rot="5400000" flipH="1" flipV="1">
            <a:off x="-32" y="3714752"/>
            <a:ext cx="1000132" cy="571504"/>
          </a:xfrm>
          <a:prstGeom prst="line">
            <a:avLst/>
          </a:prstGeom>
          <a:ln>
            <a:solidFill>
              <a:srgbClr val="FFFF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 стрелкой 37"/>
          <p:cNvCxnSpPr/>
          <p:nvPr/>
        </p:nvCxnSpPr>
        <p:spPr>
          <a:xfrm rot="16200000" flipH="1">
            <a:off x="1643042" y="4786322"/>
            <a:ext cx="142876" cy="14287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0" name="Rectangle 11"/>
          <p:cNvSpPr>
            <a:spLocks noChangeArrowheads="1"/>
          </p:cNvSpPr>
          <p:nvPr/>
        </p:nvSpPr>
        <p:spPr bwMode="auto">
          <a:xfrm>
            <a:off x="152400" y="1524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cxnSp>
        <p:nvCxnSpPr>
          <p:cNvPr id="42" name="Прямая соединительная линия 41"/>
          <p:cNvCxnSpPr/>
          <p:nvPr/>
        </p:nvCxnSpPr>
        <p:spPr>
          <a:xfrm>
            <a:off x="1000100" y="4786322"/>
            <a:ext cx="1428760" cy="35719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329</TotalTime>
  <Words>2138</Words>
  <Application>Microsoft Office PowerPoint</Application>
  <PresentationFormat>Экран (4:3)</PresentationFormat>
  <Paragraphs>452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schurkin_am</dc:creator>
  <cp:lastModifiedBy>User</cp:lastModifiedBy>
  <cp:revision>46</cp:revision>
  <dcterms:created xsi:type="dcterms:W3CDTF">2017-02-28T06:58:12Z</dcterms:created>
  <dcterms:modified xsi:type="dcterms:W3CDTF">2017-03-16T06:19:30Z</dcterms:modified>
</cp:coreProperties>
</file>